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  <p:sldMasterId id="2147483671" r:id="rId2"/>
  </p:sldMasterIdLst>
  <p:notesMasterIdLst>
    <p:notesMasterId r:id="rId104"/>
  </p:notesMasterIdLst>
  <p:sldIdLst>
    <p:sldId id="275" r:id="rId3"/>
    <p:sldId id="281" r:id="rId4"/>
    <p:sldId id="297" r:id="rId5"/>
    <p:sldId id="298" r:id="rId6"/>
    <p:sldId id="299" r:id="rId7"/>
    <p:sldId id="282" r:id="rId8"/>
    <p:sldId id="300" r:id="rId9"/>
    <p:sldId id="302" r:id="rId10"/>
    <p:sldId id="303" r:id="rId11"/>
    <p:sldId id="304" r:id="rId12"/>
    <p:sldId id="305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29" r:id="rId32"/>
    <p:sldId id="430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288" r:id="rId62"/>
    <p:sldId id="354" r:id="rId63"/>
    <p:sldId id="355" r:id="rId64"/>
    <p:sldId id="356" r:id="rId65"/>
    <p:sldId id="357" r:id="rId66"/>
    <p:sldId id="358" r:id="rId67"/>
    <p:sldId id="289" r:id="rId68"/>
    <p:sldId id="359" r:id="rId69"/>
    <p:sldId id="360" r:id="rId70"/>
    <p:sldId id="361" r:id="rId71"/>
    <p:sldId id="362" r:id="rId72"/>
    <p:sldId id="436" r:id="rId73"/>
    <p:sldId id="363" r:id="rId74"/>
    <p:sldId id="290" r:id="rId75"/>
    <p:sldId id="364" r:id="rId76"/>
    <p:sldId id="365" r:id="rId77"/>
    <p:sldId id="366" r:id="rId78"/>
    <p:sldId id="367" r:id="rId79"/>
    <p:sldId id="291" r:id="rId80"/>
    <p:sldId id="368" r:id="rId81"/>
    <p:sldId id="369" r:id="rId82"/>
    <p:sldId id="370" r:id="rId83"/>
    <p:sldId id="371" r:id="rId84"/>
    <p:sldId id="292" r:id="rId85"/>
    <p:sldId id="372" r:id="rId86"/>
    <p:sldId id="373" r:id="rId87"/>
    <p:sldId id="374" r:id="rId88"/>
    <p:sldId id="375" r:id="rId89"/>
    <p:sldId id="376" r:id="rId90"/>
    <p:sldId id="293" r:id="rId91"/>
    <p:sldId id="377" r:id="rId92"/>
    <p:sldId id="378" r:id="rId93"/>
    <p:sldId id="379" r:id="rId94"/>
    <p:sldId id="294" r:id="rId95"/>
    <p:sldId id="380" r:id="rId96"/>
    <p:sldId id="381" r:id="rId97"/>
    <p:sldId id="434" r:id="rId98"/>
    <p:sldId id="295" r:id="rId99"/>
    <p:sldId id="437" r:id="rId100"/>
    <p:sldId id="438" r:id="rId101"/>
    <p:sldId id="439" r:id="rId102"/>
    <p:sldId id="296" r:id="rId103"/>
  </p:sldIdLst>
  <p:sldSz cx="9144000" cy="5143500" type="screen16x9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1pPr>
    <a:lvl2pPr marL="4572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2pPr>
    <a:lvl3pPr marL="9144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3pPr>
    <a:lvl4pPr marL="13716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4pPr>
    <a:lvl5pPr marL="18288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63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486" userDrawn="1">
          <p15:clr>
            <a:srgbClr val="A4A3A4"/>
          </p15:clr>
        </p15:guide>
        <p15:guide id="5" pos="1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桂林" initials="刘" lastIdx="1" clrIdx="0">
    <p:extLst>
      <p:ext uri="{19B8F6BF-5375-455C-9EA6-DF929625EA0E}">
        <p15:presenceInfo xmlns:p15="http://schemas.microsoft.com/office/powerpoint/2012/main" userId="947f67ee9b9bef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394A"/>
    <a:srgbClr val="C94251"/>
    <a:srgbClr val="474747"/>
    <a:srgbClr val="F5F5FA"/>
    <a:srgbClr val="F5F5F5"/>
    <a:srgbClr val="FFFFFF"/>
    <a:srgbClr val="EB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6" autoAdjust="0"/>
    <p:restoredTop sz="99500" autoAdjust="0"/>
  </p:normalViewPr>
  <p:slideViewPr>
    <p:cSldViewPr>
      <p:cViewPr varScale="1">
        <p:scale>
          <a:sx n="168" d="100"/>
          <a:sy n="168" d="100"/>
        </p:scale>
        <p:origin x="96" y="182"/>
      </p:cViewPr>
      <p:guideLst>
        <p:guide orient="horz" pos="2663"/>
        <p:guide pos="2880"/>
        <p:guide orient="horz" pos="1620"/>
        <p:guide orient="horz" pos="486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‹#›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zh-CN" altLang="en-US"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2019/10/25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6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sp>
        <p:nvSpPr>
          <p:cNvPr id="7" name="矩形"/>
          <p:cNvSpPr>
            <a:spLocks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单击此处编辑母版文本样式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第二级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第三级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第四级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第五级</a:t>
            </a:r>
          </a:p>
        </p:txBody>
      </p:sp>
      <p:sp>
        <p:nvSpPr>
          <p:cNvPr id="8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477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1pPr>
    <a:lvl2pPr marL="4572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2pPr>
    <a:lvl3pPr marL="9144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3pPr>
    <a:lvl4pPr marL="13716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4pPr>
    <a:lvl5pPr marL="18288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5pPr>
    <a:lvl6pPr marL="22860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6pPr>
    <a:lvl7pPr marL="27432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7pPr>
    <a:lvl8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8pPr>
    <a:lvl9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598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8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05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22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04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04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58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65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26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729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836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89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5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92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31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578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32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24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37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2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3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9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055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50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11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2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92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7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57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7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774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7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84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938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80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77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95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86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8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74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8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6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6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92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8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5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6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18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2019/10/25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01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>
                <a:sym typeface="Calibri" pitchFamily="34" charset="0"/>
              </a:rPr>
              <a:t>单击此处编辑母版文本样式</a:t>
            </a:r>
            <a:endParaRPr lang="en-US" altLang="zh-CN">
              <a:sym typeface="Calibri" pitchFamily="34" charset="0"/>
            </a:endParaRPr>
          </a:p>
          <a:p>
            <a:pPr lvl="1"/>
            <a:r>
              <a:rPr lang="zh-CN" altLang="en-US">
                <a:sym typeface="Calibri" pitchFamily="34" charset="0"/>
              </a:rPr>
              <a:t>第二级</a:t>
            </a:r>
            <a:endParaRPr lang="en-US" altLang="zh-CN">
              <a:sym typeface="Calibri" pitchFamily="34" charset="0"/>
            </a:endParaRPr>
          </a:p>
          <a:p>
            <a:pPr lvl="2"/>
            <a:r>
              <a:rPr lang="zh-CN" altLang="en-US">
                <a:sym typeface="Calibri" pitchFamily="34" charset="0"/>
              </a:rPr>
              <a:t>第三级</a:t>
            </a:r>
            <a:endParaRPr lang="en-US" altLang="zh-CN">
              <a:sym typeface="Calibri" pitchFamily="34" charset="0"/>
            </a:endParaRPr>
          </a:p>
          <a:p>
            <a:pPr lvl="3"/>
            <a:r>
              <a:rPr lang="zh-CN" altLang="en-US">
                <a:sym typeface="Calibri" pitchFamily="34" charset="0"/>
              </a:rPr>
              <a:t>第四级</a:t>
            </a:r>
            <a:endParaRPr lang="en-US" altLang="zh-CN">
              <a:sym typeface="Calibri" pitchFamily="34" charset="0"/>
            </a:endParaRPr>
          </a:p>
          <a:p>
            <a:pPr lvl="4"/>
            <a:r>
              <a:rPr lang="zh-CN" altLang="en-US">
                <a:sym typeface="Calibri" pitchFamily="34" charset="0"/>
              </a:rPr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294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charset="0"/>
          <a:ea typeface="微软雅黑" charset="0"/>
          <a:cs typeface="微软雅黑" charset="0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2000" b="1">
          <a:solidFill>
            <a:srgbClr val="474747"/>
          </a:solidFill>
          <a:latin typeface="微软雅黑" charset="0"/>
          <a:ea typeface="微软雅黑" charset="0"/>
          <a:cs typeface="微软雅黑" charset="0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1500" b="1">
          <a:solidFill>
            <a:srgbClr val="212121"/>
          </a:solidFill>
          <a:latin typeface="微软雅黑" charset="0"/>
          <a:ea typeface="微软雅黑" charset="0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 sz="2200">
                <a:solidFill>
                  <a:srgbClr val="212121"/>
                </a:solidFill>
              </a:rPr>
              <a:t>单击此处编辑母版文本样式</a:t>
            </a:r>
            <a:endParaRPr lang="en-US" altLang="zh-CN" sz="2200">
              <a:solidFill>
                <a:srgbClr val="212121"/>
              </a:solidFill>
            </a:endParaRPr>
          </a:p>
          <a:p>
            <a:pPr lvl="1"/>
            <a:r>
              <a:rPr lang="zh-CN" altLang="en-US" sz="2000">
                <a:solidFill>
                  <a:srgbClr val="474747"/>
                </a:solidFill>
              </a:rPr>
              <a:t>第二级</a:t>
            </a:r>
            <a:endParaRPr lang="en-US" altLang="zh-CN" sz="2000">
              <a:solidFill>
                <a:srgbClr val="474747"/>
              </a:solidFill>
            </a:endParaRPr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803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charset="0"/>
          <a:ea typeface="微软雅黑" charset="0"/>
          <a:cs typeface="微软雅黑" charset="0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2000" b="1">
          <a:solidFill>
            <a:srgbClr val="474747"/>
          </a:solidFill>
          <a:latin typeface="微软雅黑" charset="0"/>
          <a:ea typeface="微软雅黑" charset="0"/>
          <a:cs typeface="微软雅黑" charset="0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1500" b="1">
          <a:solidFill>
            <a:srgbClr val="212121"/>
          </a:solidFill>
          <a:latin typeface="微软雅黑" charset="0"/>
          <a:ea typeface="微软雅黑" charset="0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ngcloud.cn/docs/message_architectur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1001151" y="2294751"/>
            <a:ext cx="714170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从零打造一款跟随灵魂的高性能社交</a:t>
            </a:r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App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提升</a:t>
            </a:r>
            <a:r>
              <a:rPr lang="en-US" altLang="zh-CN" sz="3000" dirty="0">
                <a:solidFill>
                  <a:srgbClr val="C9394A"/>
                </a:solidFill>
                <a:cs typeface="Times New Roman" charset="0"/>
              </a:rPr>
              <a:t>Gradle</a:t>
            </a: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构建速度的十大技巧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45C46699-1C17-4D52-BC92-12F4D4A8C9C5}"/>
              </a:ext>
            </a:extLst>
          </p:cNvPr>
          <p:cNvSpPr>
            <a:spLocks/>
          </p:cNvSpPr>
          <p:nvPr/>
        </p:nvSpPr>
        <p:spPr>
          <a:xfrm>
            <a:off x="426046" y="151377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禁用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PNG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压缩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DC07EC5C-FEC5-44A9-8F4D-D005E6EF5895}"/>
              </a:ext>
            </a:extLst>
          </p:cNvPr>
          <p:cNvSpPr>
            <a:spLocks/>
          </p:cNvSpPr>
          <p:nvPr/>
        </p:nvSpPr>
        <p:spPr>
          <a:xfrm>
            <a:off x="395536" y="222460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PNG 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转换 </a:t>
            </a:r>
            <a:r>
              <a:rPr lang="en-US" altLang="zh-CN" sz="2000" dirty="0" err="1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WebP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264CD2E7-3483-48A6-A9EE-CB9C244263BA}"/>
              </a:ext>
            </a:extLst>
          </p:cNvPr>
          <p:cNvSpPr>
            <a:spLocks/>
          </p:cNvSpPr>
          <p:nvPr/>
        </p:nvSpPr>
        <p:spPr>
          <a:xfrm>
            <a:off x="426045" y="29354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推荐使用 </a:t>
            </a:r>
            <a:r>
              <a:rPr lang="en-US" altLang="zh-CN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Instant Run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435570" y="364981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不使用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动态版本标识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12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混淆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043608" y="157461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1.</a:t>
            </a: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什么是</a:t>
            </a:r>
            <a:r>
              <a:rPr lang="zh-CN" altLang="en-US" sz="2000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混淆</a:t>
            </a: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？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1081709" y="230231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2</a:t>
            </a: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.</a:t>
            </a: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混淆的</a:t>
            </a:r>
            <a:r>
              <a:rPr lang="zh-CN" altLang="en-US" sz="2000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规则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F97D3084-1632-485E-8BE6-EE5F153B82D3}"/>
              </a:ext>
            </a:extLst>
          </p:cNvPr>
          <p:cNvSpPr>
            <a:spLocks/>
          </p:cNvSpPr>
          <p:nvPr/>
        </p:nvSpPr>
        <p:spPr>
          <a:xfrm>
            <a:off x="1043609" y="30357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3</a:t>
            </a: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.</a:t>
            </a: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项目混淆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06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4094945" y="2294751"/>
            <a:ext cx="954107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总结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提升</a:t>
            </a:r>
            <a:r>
              <a:rPr lang="en-US" altLang="zh-CN" sz="3000" dirty="0">
                <a:solidFill>
                  <a:srgbClr val="C9394A"/>
                </a:solidFill>
                <a:cs typeface="Times New Roman" charset="0"/>
              </a:rPr>
              <a:t>Gradle</a:t>
            </a: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构建速度的十大技巧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45C46699-1C17-4D52-BC92-12F4D4A8C9C5}"/>
              </a:ext>
            </a:extLst>
          </p:cNvPr>
          <p:cNvSpPr>
            <a:spLocks/>
          </p:cNvSpPr>
          <p:nvPr/>
        </p:nvSpPr>
        <p:spPr>
          <a:xfrm>
            <a:off x="426046" y="151377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u="none" strike="noStrike" kern="1200" cap="none" spc="0" baseline="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Gradle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内存分配调优</a:t>
            </a: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DC07EC5C-FEC5-44A9-8F4D-D005E6EF5895}"/>
              </a:ext>
            </a:extLst>
          </p:cNvPr>
          <p:cNvSpPr>
            <a:spLocks/>
          </p:cNvSpPr>
          <p:nvPr/>
        </p:nvSpPr>
        <p:spPr>
          <a:xfrm>
            <a:off x="395536" y="222460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开启 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Gradle 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构建缓存</a:t>
            </a:r>
            <a:endParaRPr lang="en-US" altLang="zh-CN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0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2556064" y="2294751"/>
            <a:ext cx="4031873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即时通讯与音视频基础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认识</a:t>
            </a:r>
            <a:r>
              <a:rPr lang="en-US" altLang="zh-CN" sz="3000" dirty="0" err="1">
                <a:solidFill>
                  <a:srgbClr val="C9394A"/>
                </a:solidFill>
                <a:cs typeface="Times New Roman" charset="0"/>
              </a:rPr>
              <a:t>Bmob</a:t>
            </a: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的用户模块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45C46699-1C17-4D52-BC92-12F4D4A8C9C5}"/>
              </a:ext>
            </a:extLst>
          </p:cNvPr>
          <p:cNvSpPr>
            <a:spLocks/>
          </p:cNvSpPr>
          <p:nvPr/>
        </p:nvSpPr>
        <p:spPr>
          <a:xfrm>
            <a:off x="426046" y="151377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什么是</a:t>
            </a:r>
            <a:r>
              <a:rPr lang="en-US" altLang="zh-CN" sz="2000" u="none" strike="noStrike" kern="1200" cap="none" spc="0" baseline="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Bmob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?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264CD2E7-3483-48A6-A9EE-CB9C244263BA}"/>
              </a:ext>
            </a:extLst>
          </p:cNvPr>
          <p:cNvSpPr>
            <a:spLocks/>
          </p:cNvSpPr>
          <p:nvPr/>
        </p:nvSpPr>
        <p:spPr>
          <a:xfrm>
            <a:off x="1187624" y="220904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Bmob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后端云专注于为移动应用提供一整套后端云服务</a:t>
            </a: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xmlns="" id="{1B3B3CFB-02D6-4AF3-A7E4-83A08C459302}"/>
              </a:ext>
            </a:extLst>
          </p:cNvPr>
          <p:cNvSpPr>
            <a:spLocks/>
          </p:cNvSpPr>
          <p:nvPr/>
        </p:nvSpPr>
        <p:spPr>
          <a:xfrm>
            <a:off x="426046" y="358444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用户模块支持的功能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双大括号 3">
            <a:extLst>
              <a:ext uri="{FF2B5EF4-FFF2-40B4-BE49-F238E27FC236}">
                <a16:creationId xmlns:a16="http://schemas.microsoft.com/office/drawing/2014/main" xmlns="" id="{42D161CB-3AC7-4919-ADB4-76FCFC0D6F42}"/>
              </a:ext>
            </a:extLst>
          </p:cNvPr>
          <p:cNvSpPr/>
          <p:nvPr/>
        </p:nvSpPr>
        <p:spPr>
          <a:xfrm>
            <a:off x="4572000" y="3289157"/>
            <a:ext cx="576064" cy="86676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xmlns="" id="{9E99E5A8-F5C9-4220-AF78-308271789F9B}"/>
              </a:ext>
            </a:extLst>
          </p:cNvPr>
          <p:cNvSpPr/>
          <p:nvPr/>
        </p:nvSpPr>
        <p:spPr>
          <a:xfrm>
            <a:off x="4178796" y="3208434"/>
            <a:ext cx="648072" cy="1152128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078750B0-47A9-4C20-81AB-8742DF8EAC28}"/>
              </a:ext>
            </a:extLst>
          </p:cNvPr>
          <p:cNvSpPr/>
          <p:nvPr/>
        </p:nvSpPr>
        <p:spPr>
          <a:xfrm>
            <a:off x="5020306" y="2912777"/>
            <a:ext cx="1728192" cy="5240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BmobObject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3C84379F-DA60-4926-AFDD-25BAFBE57149}"/>
              </a:ext>
            </a:extLst>
          </p:cNvPr>
          <p:cNvSpPr/>
          <p:nvPr/>
        </p:nvSpPr>
        <p:spPr>
          <a:xfrm>
            <a:off x="5020306" y="4074827"/>
            <a:ext cx="1728192" cy="5240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BmobUser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423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8" grpId="0"/>
      <p:bldP spid="5" grpId="0" animBg="1"/>
      <p:bldP spid="6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288C49EE-D2DB-40C2-A53A-05AFB72A6F24}"/>
              </a:ext>
            </a:extLst>
          </p:cNvPr>
          <p:cNvGrpSpPr/>
          <p:nvPr/>
        </p:nvGrpSpPr>
        <p:grpSpPr>
          <a:xfrm>
            <a:off x="-324544" y="-190289"/>
            <a:ext cx="9540552" cy="5524078"/>
            <a:chOff x="0" y="0"/>
            <a:chExt cx="9147845" cy="51435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BD497A2E-2F13-419E-A0DB-238C73E4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986AF46E-18EE-4A7B-AE0D-D07889815028}"/>
                </a:ext>
              </a:extLst>
            </p:cNvPr>
            <p:cNvSpPr/>
            <p:nvPr/>
          </p:nvSpPr>
          <p:spPr>
            <a:xfrm>
              <a:off x="8211741" y="0"/>
              <a:ext cx="936104" cy="503337"/>
            </a:xfrm>
            <a:prstGeom prst="rect">
              <a:avLst/>
            </a:prstGeom>
            <a:solidFill>
              <a:srgbClr val="F5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xmlns="" id="{CB08C0B5-285F-4FB2-845E-9D5FBCE32A4A}"/>
              </a:ext>
            </a:extLst>
          </p:cNvPr>
          <p:cNvSpPr/>
          <p:nvPr/>
        </p:nvSpPr>
        <p:spPr>
          <a:xfrm>
            <a:off x="539552" y="497682"/>
            <a:ext cx="1800200" cy="576064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Bmob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SDK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16B6595-41DC-406D-B7BA-B4E51750ADEF}"/>
              </a:ext>
            </a:extLst>
          </p:cNvPr>
          <p:cNvSpPr txBox="1"/>
          <p:nvPr/>
        </p:nvSpPr>
        <p:spPr>
          <a:xfrm>
            <a:off x="107504" y="5452070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资料：</a:t>
            </a:r>
            <a:r>
              <a:rPr lang="en-US" altLang="zh-CN" dirty="0"/>
              <a:t>Source/Class/</a:t>
            </a:r>
            <a:r>
              <a:rPr lang="en-US" altLang="zh-CN" dirty="0" err="1"/>
              <a:t>Bmob.xmind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41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认识融云即时通讯模块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45C46699-1C17-4D52-BC92-12F4D4A8C9C5}"/>
              </a:ext>
            </a:extLst>
          </p:cNvPr>
          <p:cNvSpPr>
            <a:spLocks/>
          </p:cNvSpPr>
          <p:nvPr/>
        </p:nvSpPr>
        <p:spPr>
          <a:xfrm>
            <a:off x="421506" y="12290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什么是融云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?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264CD2E7-3483-48A6-A9EE-CB9C244263BA}"/>
              </a:ext>
            </a:extLst>
          </p:cNvPr>
          <p:cNvSpPr>
            <a:spLocks/>
          </p:cNvSpPr>
          <p:nvPr/>
        </p:nvSpPr>
        <p:spPr>
          <a:xfrm>
            <a:off x="1115616" y="1783790"/>
            <a:ext cx="8565279" cy="646331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安全可靠的全球互联网通讯云 </a:t>
            </a:r>
            <a:endParaRPr lang="en-US" altLang="zh-CN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应用内社交 </a:t>
            </a:r>
            <a:r>
              <a:rPr lang="en-US" altLang="zh-CN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直播互动 </a:t>
            </a:r>
            <a:r>
              <a:rPr lang="en-US" altLang="zh-CN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企业沟通协作 </a:t>
            </a:r>
            <a:r>
              <a:rPr lang="en-US" altLang="zh-CN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商业协作</a:t>
            </a: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426045" y="36435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融云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SDK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的分类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双大括号 3">
            <a:extLst>
              <a:ext uri="{FF2B5EF4-FFF2-40B4-BE49-F238E27FC236}">
                <a16:creationId xmlns:a16="http://schemas.microsoft.com/office/drawing/2014/main" xmlns="" id="{42D161CB-3AC7-4919-ADB4-76FCFC0D6F42}"/>
              </a:ext>
            </a:extLst>
          </p:cNvPr>
          <p:cNvSpPr/>
          <p:nvPr/>
        </p:nvSpPr>
        <p:spPr>
          <a:xfrm>
            <a:off x="4572000" y="3289157"/>
            <a:ext cx="576064" cy="86676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xmlns="" id="{9E99E5A8-F5C9-4220-AF78-308271789F9B}"/>
              </a:ext>
            </a:extLst>
          </p:cNvPr>
          <p:cNvSpPr/>
          <p:nvPr/>
        </p:nvSpPr>
        <p:spPr>
          <a:xfrm>
            <a:off x="3501582" y="2979557"/>
            <a:ext cx="1070418" cy="1752433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078750B0-47A9-4C20-81AB-8742DF8EAC28}"/>
              </a:ext>
            </a:extLst>
          </p:cNvPr>
          <p:cNvSpPr/>
          <p:nvPr/>
        </p:nvSpPr>
        <p:spPr>
          <a:xfrm>
            <a:off x="4644008" y="2670054"/>
            <a:ext cx="1728192" cy="5240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IMKit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3C84379F-DA60-4926-AFDD-25BAFBE57149}"/>
              </a:ext>
            </a:extLst>
          </p:cNvPr>
          <p:cNvSpPr/>
          <p:nvPr/>
        </p:nvSpPr>
        <p:spPr>
          <a:xfrm>
            <a:off x="4644008" y="3247501"/>
            <a:ext cx="1728192" cy="5240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IMLib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34DCD773-0C8C-4388-BA40-90317812FA68}"/>
              </a:ext>
            </a:extLst>
          </p:cNvPr>
          <p:cNvSpPr/>
          <p:nvPr/>
        </p:nvSpPr>
        <p:spPr>
          <a:xfrm>
            <a:off x="4644008" y="3897622"/>
            <a:ext cx="1728192" cy="5240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CallKit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B9D59BD8-CF61-434A-8811-E7648805F28D}"/>
              </a:ext>
            </a:extLst>
          </p:cNvPr>
          <p:cNvSpPr/>
          <p:nvPr/>
        </p:nvSpPr>
        <p:spPr>
          <a:xfrm>
            <a:off x="4630851" y="4490757"/>
            <a:ext cx="1728192" cy="5240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CallLib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2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5" grpId="0" animBg="1"/>
      <p:bldP spid="6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CC4CFFD-7AFD-469D-BF13-9E5287C79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3837"/>
            <a:ext cx="5715000" cy="46958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87A1234-0505-4282-B465-189195313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035146"/>
            <a:ext cx="1651085" cy="1073205"/>
          </a:xfrm>
          <a:prstGeom prst="rect">
            <a:avLst/>
          </a:prstGeom>
        </p:spPr>
      </p:pic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xmlns="" id="{CB08C0B5-285F-4FB2-845E-9D5FBCE32A4A}"/>
              </a:ext>
            </a:extLst>
          </p:cNvPr>
          <p:cNvSpPr/>
          <p:nvPr/>
        </p:nvSpPr>
        <p:spPr>
          <a:xfrm>
            <a:off x="395536" y="339502"/>
            <a:ext cx="1800200" cy="576064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21668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DDDF403-8BD2-40A4-B72A-1C49CAF7388F}"/>
              </a:ext>
            </a:extLst>
          </p:cNvPr>
          <p:cNvSpPr/>
          <p:nvPr/>
        </p:nvSpPr>
        <p:spPr>
          <a:xfrm>
            <a:off x="431540" y="694313"/>
            <a:ext cx="828092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IMKit</a:t>
            </a:r>
            <a:endParaRPr lang="zh-CN" altLang="en-US" sz="200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IMKit</a:t>
            </a:r>
            <a:r>
              <a:rPr lang="en-US" altLang="zh-CN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的功能主要是封装各种界面对象，服务于开发者快速实现自己的产品，主要特点是是支持快速集成，支持丰富的界面定制功能。</a:t>
            </a:r>
            <a:endParaRPr lang="en-US" altLang="zh-CN" dirty="0">
              <a:solidFill>
                <a:srgbClr val="3737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3737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IMLib</a:t>
            </a:r>
            <a:endParaRPr lang="zh-CN" altLang="en-US" sz="200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IMLib</a:t>
            </a:r>
            <a:r>
              <a:rPr lang="en-US" altLang="zh-CN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的功能是提供基本通信能力库，封装了通信能力和 </a:t>
            </a:r>
            <a:r>
              <a:rPr lang="en-US" altLang="zh-CN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Conversation</a:t>
            </a:r>
            <a:r>
              <a:rPr lang="zh-CN" altLang="en-US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 </a:t>
            </a:r>
            <a:r>
              <a:rPr lang="zh-CN" altLang="en-US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等各种对象，服务于需要根据自己的产品去自己实现界面的开发者。主要特点是封装清晰，轻量，便于使用。</a:t>
            </a:r>
            <a:endParaRPr lang="en-US" altLang="zh-CN" dirty="0">
              <a:solidFill>
                <a:srgbClr val="3737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3737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endParaRPr lang="zh-CN" altLang="en-US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 </a:t>
            </a:r>
            <a:r>
              <a:rPr lang="zh-CN" altLang="en-US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是融云的核心协议栈，使用融云自定义的私有二进制协议。主要特点是是轻量化，有序可靠，不丢消息。</a:t>
            </a:r>
            <a:r>
              <a:rPr lang="en-US" altLang="zh-CN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 </a:t>
            </a:r>
            <a:r>
              <a:rPr lang="zh-CN" altLang="en-US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部分使用 </a:t>
            </a:r>
            <a:r>
              <a:rPr lang="en-US" altLang="zh-CN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 </a:t>
            </a:r>
            <a:r>
              <a:rPr lang="zh-CN" altLang="en-US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语言开发，在 </a:t>
            </a:r>
            <a:r>
              <a:rPr lang="en-US" altLang="zh-CN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 </a:t>
            </a:r>
            <a:r>
              <a:rPr lang="zh-CN" altLang="en-US" dirty="0">
                <a:solidFill>
                  <a:srgbClr val="3737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平台上保证业务一致性，便于开发者商用化自己的产品。</a:t>
            </a:r>
            <a:endParaRPr lang="zh-CN" altLang="en-US" b="0" i="0" dirty="0">
              <a:solidFill>
                <a:srgbClr val="373737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6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认识融云音视频模块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578721" y="206769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融云音视频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SDK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的分类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双大括号 3">
            <a:extLst>
              <a:ext uri="{FF2B5EF4-FFF2-40B4-BE49-F238E27FC236}">
                <a16:creationId xmlns:a16="http://schemas.microsoft.com/office/drawing/2014/main" xmlns="" id="{42D161CB-3AC7-4919-ADB4-76FCFC0D6F42}"/>
              </a:ext>
            </a:extLst>
          </p:cNvPr>
          <p:cNvSpPr/>
          <p:nvPr/>
        </p:nvSpPr>
        <p:spPr>
          <a:xfrm>
            <a:off x="4639206" y="2541438"/>
            <a:ext cx="576064" cy="86676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xmlns="" id="{9E99E5A8-F5C9-4220-AF78-308271789F9B}"/>
              </a:ext>
            </a:extLst>
          </p:cNvPr>
          <p:cNvSpPr/>
          <p:nvPr/>
        </p:nvSpPr>
        <p:spPr>
          <a:xfrm>
            <a:off x="4392029" y="1463991"/>
            <a:ext cx="1070418" cy="1752433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078750B0-47A9-4C20-81AB-8742DF8EAC28}"/>
              </a:ext>
            </a:extLst>
          </p:cNvPr>
          <p:cNvSpPr/>
          <p:nvPr/>
        </p:nvSpPr>
        <p:spPr>
          <a:xfrm>
            <a:off x="5575031" y="2888118"/>
            <a:ext cx="1728192" cy="5240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RTCLib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3C84379F-DA60-4926-AFDD-25BAFBE57149}"/>
              </a:ext>
            </a:extLst>
          </p:cNvPr>
          <p:cNvSpPr/>
          <p:nvPr/>
        </p:nvSpPr>
        <p:spPr>
          <a:xfrm>
            <a:off x="5575031" y="2005737"/>
            <a:ext cx="1728192" cy="5240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CallLib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34DCD773-0C8C-4388-BA40-90317812FA68}"/>
              </a:ext>
            </a:extLst>
          </p:cNvPr>
          <p:cNvSpPr/>
          <p:nvPr/>
        </p:nvSpPr>
        <p:spPr>
          <a:xfrm>
            <a:off x="5575031" y="1229847"/>
            <a:ext cx="1728192" cy="5240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CallKit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xmlns="" id="{7B1A2223-CBDE-4283-BA7C-4F94782736B2}"/>
              </a:ext>
            </a:extLst>
          </p:cNvPr>
          <p:cNvSpPr>
            <a:spLocks/>
          </p:cNvSpPr>
          <p:nvPr/>
        </p:nvSpPr>
        <p:spPr>
          <a:xfrm>
            <a:off x="584461" y="395914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需要开通 每月赠送 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20000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分钟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6" grpId="0" animBg="1"/>
      <p:bldP spid="14" grpId="0" animBg="1"/>
      <p:bldP spid="15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4A247A0-4337-4562-AF06-4D1CDBA0C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16" y="1308907"/>
            <a:ext cx="6433330" cy="2908332"/>
          </a:xfrm>
          <a:prstGeom prst="rect">
            <a:avLst/>
          </a:prstGeom>
        </p:spPr>
      </p:pic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xmlns="" id="{CC3D633C-97F5-460C-AE4E-9603C6FCF8F9}"/>
              </a:ext>
            </a:extLst>
          </p:cNvPr>
          <p:cNvSpPr/>
          <p:nvPr/>
        </p:nvSpPr>
        <p:spPr>
          <a:xfrm>
            <a:off x="395536" y="339502"/>
            <a:ext cx="2160240" cy="504056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 承接</a:t>
            </a:r>
          </a:p>
        </p:txBody>
      </p:sp>
    </p:spTree>
    <p:extLst>
      <p:ext uri="{BB962C8B-B14F-4D97-AF65-F5344CB8AC3E}">
        <p14:creationId xmlns:p14="http://schemas.microsoft.com/office/powerpoint/2010/main" val="131195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3710225" y="2294751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课程简介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2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设计通讯层基础架构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4" name="双大括号 3">
            <a:extLst>
              <a:ext uri="{FF2B5EF4-FFF2-40B4-BE49-F238E27FC236}">
                <a16:creationId xmlns:a16="http://schemas.microsoft.com/office/drawing/2014/main" xmlns="" id="{42D161CB-3AC7-4919-ADB4-76FCFC0D6F42}"/>
              </a:ext>
            </a:extLst>
          </p:cNvPr>
          <p:cNvSpPr/>
          <p:nvPr/>
        </p:nvSpPr>
        <p:spPr>
          <a:xfrm>
            <a:off x="2660182" y="2475135"/>
            <a:ext cx="1039551" cy="86676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C2EAABB1-CF10-4AFE-901D-B3DCD1547D96}"/>
              </a:ext>
            </a:extLst>
          </p:cNvPr>
          <p:cNvSpPr/>
          <p:nvPr/>
        </p:nvSpPr>
        <p:spPr>
          <a:xfrm>
            <a:off x="395536" y="1232122"/>
            <a:ext cx="1224136" cy="432048"/>
          </a:xfrm>
          <a:prstGeom prst="roundRect">
            <a:avLst/>
          </a:prstGeom>
          <a:solidFill>
            <a:srgbClr val="C942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bg1"/>
                </a:solidFill>
              </a:rPr>
              <a:t>Bmob</a:t>
            </a:r>
            <a:r>
              <a:rPr lang="en-US" altLang="zh-CN" sz="1400" dirty="0">
                <a:solidFill>
                  <a:schemeClr val="bg1"/>
                </a:solidFill>
              </a:rPr>
              <a:t> User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2012B62E-663B-4997-B3D6-E8F1ED35B3CD}"/>
              </a:ext>
            </a:extLst>
          </p:cNvPr>
          <p:cNvCxnSpPr>
            <a:stCxn id="2" idx="3"/>
            <a:endCxn id="16" idx="1"/>
          </p:cNvCxnSpPr>
          <p:nvPr/>
        </p:nvCxnSpPr>
        <p:spPr>
          <a:xfrm>
            <a:off x="1619672" y="1448146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C0F43907-B89F-47CF-AC6D-5C44C45E2E11}"/>
              </a:ext>
            </a:extLst>
          </p:cNvPr>
          <p:cNvSpPr/>
          <p:nvPr/>
        </p:nvSpPr>
        <p:spPr>
          <a:xfrm>
            <a:off x="1979712" y="1315543"/>
            <a:ext cx="1773284" cy="2652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手机短信一键登录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FC03534A-8CE3-4462-B75C-3D0F04F26977}"/>
              </a:ext>
            </a:extLst>
          </p:cNvPr>
          <p:cNvCxnSpPr>
            <a:stCxn id="16" idx="3"/>
          </p:cNvCxnSpPr>
          <p:nvPr/>
        </p:nvCxnSpPr>
        <p:spPr>
          <a:xfrm>
            <a:off x="3752996" y="1448146"/>
            <a:ext cx="4589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AB0696FA-7AA7-4BE1-8A54-84308736825F}"/>
              </a:ext>
            </a:extLst>
          </p:cNvPr>
          <p:cNvCxnSpPr>
            <a:cxnSpLocks/>
          </p:cNvCxnSpPr>
          <p:nvPr/>
        </p:nvCxnSpPr>
        <p:spPr>
          <a:xfrm>
            <a:off x="1007604" y="1713359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xmlns="" id="{A4214BB0-1A91-45B6-92AD-6AF4D0BFA09E}"/>
              </a:ext>
            </a:extLst>
          </p:cNvPr>
          <p:cNvSpPr/>
          <p:nvPr/>
        </p:nvSpPr>
        <p:spPr>
          <a:xfrm>
            <a:off x="420588" y="2234204"/>
            <a:ext cx="1224136" cy="432048"/>
          </a:xfrm>
          <a:prstGeom prst="roundRect">
            <a:avLst/>
          </a:prstGeom>
          <a:solidFill>
            <a:srgbClr val="C942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Token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xmlns="" id="{9DA4C01D-2B32-4C5C-AC9D-EAB8E6C9CC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04945" y="1664169"/>
            <a:ext cx="2016224" cy="697261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xmlns="" id="{C0D77E17-9440-4E9E-A0EB-C19AFDF690A6}"/>
              </a:ext>
            </a:extLst>
          </p:cNvPr>
          <p:cNvCxnSpPr>
            <a:cxnSpLocks/>
          </p:cNvCxnSpPr>
          <p:nvPr/>
        </p:nvCxnSpPr>
        <p:spPr>
          <a:xfrm flipH="1">
            <a:off x="1685735" y="1621747"/>
            <a:ext cx="2056240" cy="853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7B95EB11-BA82-412D-B707-DAAAE38A67B8}"/>
              </a:ext>
            </a:extLst>
          </p:cNvPr>
          <p:cNvSpPr txBox="1"/>
          <p:nvPr/>
        </p:nvSpPr>
        <p:spPr>
          <a:xfrm rot="20352290">
            <a:off x="2160217" y="1703740"/>
            <a:ext cx="1784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头像</a:t>
            </a:r>
            <a:r>
              <a:rPr lang="en-US" altLang="zh-CN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昵称</a:t>
            </a:r>
            <a:r>
              <a:rPr lang="en-US" altLang="zh-CN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/id</a:t>
            </a:r>
            <a:endParaRPr lang="zh-CN" altLang="en-US" sz="1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xmlns="" id="{CC7A3304-E4EA-4AE0-AA6C-9B7DE5C24EC2}"/>
              </a:ext>
            </a:extLst>
          </p:cNvPr>
          <p:cNvCxnSpPr/>
          <p:nvPr/>
        </p:nvCxnSpPr>
        <p:spPr>
          <a:xfrm>
            <a:off x="1476853" y="20119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xmlns="" id="{B4B3EB30-491D-453B-AB93-504CD81819EA}"/>
              </a:ext>
            </a:extLst>
          </p:cNvPr>
          <p:cNvCxnSpPr>
            <a:cxnSpLocks/>
          </p:cNvCxnSpPr>
          <p:nvPr/>
        </p:nvCxnSpPr>
        <p:spPr>
          <a:xfrm>
            <a:off x="1495642" y="274049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32DA74CC-7C03-484A-BF4A-39F513E0653A}"/>
              </a:ext>
            </a:extLst>
          </p:cNvPr>
          <p:cNvCxnSpPr/>
          <p:nvPr/>
        </p:nvCxnSpPr>
        <p:spPr>
          <a:xfrm>
            <a:off x="1495642" y="303910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xmlns="" id="{43454ADC-7F66-4F1F-8D7E-1D36941EC34B}"/>
              </a:ext>
            </a:extLst>
          </p:cNvPr>
          <p:cNvSpPr/>
          <p:nvPr/>
        </p:nvSpPr>
        <p:spPr>
          <a:xfrm>
            <a:off x="414324" y="3274169"/>
            <a:ext cx="1224136" cy="432048"/>
          </a:xfrm>
          <a:prstGeom prst="roundRect">
            <a:avLst/>
          </a:prstGeom>
          <a:solidFill>
            <a:srgbClr val="C942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Connect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xmlns="" id="{70460EDF-069C-479B-95AB-644425C83A08}"/>
              </a:ext>
            </a:extLst>
          </p:cNvPr>
          <p:cNvSpPr/>
          <p:nvPr/>
        </p:nvSpPr>
        <p:spPr>
          <a:xfrm>
            <a:off x="1735622" y="2822935"/>
            <a:ext cx="275821" cy="1253112"/>
          </a:xfrm>
          <a:prstGeom prst="leftBrace">
            <a:avLst>
              <a:gd name="adj1" fmla="val 8333"/>
              <a:gd name="adj2" fmla="val 49479"/>
            </a:avLst>
          </a:prstGeom>
          <a:noFill/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xmlns="" id="{11CD01B8-6D6F-42F0-B69F-423924FADD0F}"/>
              </a:ext>
            </a:extLst>
          </p:cNvPr>
          <p:cNvSpPr/>
          <p:nvPr/>
        </p:nvSpPr>
        <p:spPr>
          <a:xfrm>
            <a:off x="2011027" y="2718458"/>
            <a:ext cx="1773284" cy="2652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即时通讯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xmlns="" id="{BB935D29-9899-42B2-8E8A-B8B9E0B53447}"/>
              </a:ext>
            </a:extLst>
          </p:cNvPr>
          <p:cNvSpPr/>
          <p:nvPr/>
        </p:nvSpPr>
        <p:spPr>
          <a:xfrm>
            <a:off x="2011027" y="3939746"/>
            <a:ext cx="1773284" cy="2652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音视频</a:t>
            </a:r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xmlns="" id="{60995A5A-833A-4191-87E1-C6C14D0D9A0C}"/>
              </a:ext>
            </a:extLst>
          </p:cNvPr>
          <p:cNvSpPr/>
          <p:nvPr/>
        </p:nvSpPr>
        <p:spPr>
          <a:xfrm>
            <a:off x="3718449" y="2443488"/>
            <a:ext cx="535207" cy="810967"/>
          </a:xfrm>
          <a:prstGeom prst="leftBrace">
            <a:avLst/>
          </a:prstGeom>
          <a:noFill/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xmlns="" id="{DF4957CF-330D-40A3-9E4F-886718634D43}"/>
              </a:ext>
            </a:extLst>
          </p:cNvPr>
          <p:cNvSpPr/>
          <p:nvPr/>
        </p:nvSpPr>
        <p:spPr>
          <a:xfrm>
            <a:off x="4075503" y="2359799"/>
            <a:ext cx="886643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发消息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xmlns="" id="{76BDC45A-F7BE-4B3F-8099-6349935FB22C}"/>
              </a:ext>
            </a:extLst>
          </p:cNvPr>
          <p:cNvSpPr/>
          <p:nvPr/>
        </p:nvSpPr>
        <p:spPr>
          <a:xfrm>
            <a:off x="4055240" y="3169579"/>
            <a:ext cx="931203" cy="18531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收消息</a:t>
            </a:r>
          </a:p>
        </p:txBody>
      </p:sp>
      <p:sp>
        <p:nvSpPr>
          <p:cNvPr id="45" name="左大括号 44">
            <a:extLst>
              <a:ext uri="{FF2B5EF4-FFF2-40B4-BE49-F238E27FC236}">
                <a16:creationId xmlns:a16="http://schemas.microsoft.com/office/drawing/2014/main" xmlns="" id="{10DB8C70-ACED-47CA-BB2D-DCC89AB04C86}"/>
              </a:ext>
            </a:extLst>
          </p:cNvPr>
          <p:cNvSpPr/>
          <p:nvPr/>
        </p:nvSpPr>
        <p:spPr>
          <a:xfrm>
            <a:off x="3727974" y="3643638"/>
            <a:ext cx="535207" cy="810967"/>
          </a:xfrm>
          <a:prstGeom prst="leftBrace">
            <a:avLst/>
          </a:prstGeom>
          <a:noFill/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xmlns="" id="{E7C2AA58-7984-411F-8212-0BFB9F9DD4CD}"/>
              </a:ext>
            </a:extLst>
          </p:cNvPr>
          <p:cNvSpPr/>
          <p:nvPr/>
        </p:nvSpPr>
        <p:spPr>
          <a:xfrm>
            <a:off x="4945429" y="2043438"/>
            <a:ext cx="535207" cy="810967"/>
          </a:xfrm>
          <a:prstGeom prst="leftBrace">
            <a:avLst/>
          </a:prstGeom>
          <a:noFill/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xmlns="" id="{D986D34E-8034-4A72-9F18-83E9A8098E1F}"/>
              </a:ext>
            </a:extLst>
          </p:cNvPr>
          <p:cNvSpPr/>
          <p:nvPr/>
        </p:nvSpPr>
        <p:spPr>
          <a:xfrm>
            <a:off x="5283434" y="1954986"/>
            <a:ext cx="1055152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消息内容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xmlns="" id="{BAE87F90-3E4E-4FFA-BB3D-DBE743956F2C}"/>
              </a:ext>
            </a:extLst>
          </p:cNvPr>
          <p:cNvSpPr/>
          <p:nvPr/>
        </p:nvSpPr>
        <p:spPr>
          <a:xfrm>
            <a:off x="5297722" y="2221686"/>
            <a:ext cx="1055152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接收人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xmlns="" id="{4A4AF337-5C62-4D98-98DB-01B00A9E6CDC}"/>
              </a:ext>
            </a:extLst>
          </p:cNvPr>
          <p:cNvSpPr/>
          <p:nvPr/>
        </p:nvSpPr>
        <p:spPr>
          <a:xfrm>
            <a:off x="5292080" y="2488386"/>
            <a:ext cx="1055152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消息类型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xmlns="" id="{CEBE06E8-7D79-4FFD-AC89-5275C7632A80}"/>
              </a:ext>
            </a:extLst>
          </p:cNvPr>
          <p:cNvCxnSpPr/>
          <p:nvPr/>
        </p:nvCxnSpPr>
        <p:spPr>
          <a:xfrm>
            <a:off x="6338586" y="2572075"/>
            <a:ext cx="4656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0DDE6C0E-234D-4FEA-B82E-8F7D99844ACC}"/>
              </a:ext>
            </a:extLst>
          </p:cNvPr>
          <p:cNvSpPr txBox="1"/>
          <p:nvPr/>
        </p:nvSpPr>
        <p:spPr>
          <a:xfrm>
            <a:off x="6804248" y="2465423"/>
            <a:ext cx="1729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</a:t>
            </a:r>
            <a:endParaRPr lang="zh-CN" altLang="en-US" sz="1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左大括号 52">
            <a:extLst>
              <a:ext uri="{FF2B5EF4-FFF2-40B4-BE49-F238E27FC236}">
                <a16:creationId xmlns:a16="http://schemas.microsoft.com/office/drawing/2014/main" xmlns="" id="{4B94DB9D-FC20-4C82-808F-23F521DA3926}"/>
              </a:ext>
            </a:extLst>
          </p:cNvPr>
          <p:cNvSpPr/>
          <p:nvPr/>
        </p:nvSpPr>
        <p:spPr>
          <a:xfrm>
            <a:off x="6351052" y="1772851"/>
            <a:ext cx="535204" cy="532524"/>
          </a:xfrm>
          <a:prstGeom prst="leftBrace">
            <a:avLst/>
          </a:prstGeom>
          <a:noFill/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xmlns="" id="{C21994D0-748E-4350-94E1-80EF89D79D54}"/>
              </a:ext>
            </a:extLst>
          </p:cNvPr>
          <p:cNvSpPr/>
          <p:nvPr/>
        </p:nvSpPr>
        <p:spPr>
          <a:xfrm>
            <a:off x="6685936" y="1709362"/>
            <a:ext cx="1055152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xmlns="" id="{C083690C-90ED-4551-9696-5BC80D61908E}"/>
              </a:ext>
            </a:extLst>
          </p:cNvPr>
          <p:cNvSpPr/>
          <p:nvPr/>
        </p:nvSpPr>
        <p:spPr>
          <a:xfrm>
            <a:off x="6678342" y="1926856"/>
            <a:ext cx="1055152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图片地址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xmlns="" id="{B00A6E4D-013D-4429-B88B-63CA8DEE0FE6}"/>
              </a:ext>
            </a:extLst>
          </p:cNvPr>
          <p:cNvSpPr/>
          <p:nvPr/>
        </p:nvSpPr>
        <p:spPr>
          <a:xfrm>
            <a:off x="6685936" y="2178347"/>
            <a:ext cx="1055152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经纬度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xmlns="" id="{A925B606-ACE2-4C60-8D30-471DFAD7C47A}"/>
              </a:ext>
            </a:extLst>
          </p:cNvPr>
          <p:cNvSpPr/>
          <p:nvPr/>
        </p:nvSpPr>
        <p:spPr>
          <a:xfrm>
            <a:off x="5291372" y="2761436"/>
            <a:ext cx="1055152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发送回调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xmlns="" id="{161E4B0F-5674-471E-A8AF-F2FDFA356650}"/>
              </a:ext>
            </a:extLst>
          </p:cNvPr>
          <p:cNvCxnSpPr/>
          <p:nvPr/>
        </p:nvCxnSpPr>
        <p:spPr>
          <a:xfrm>
            <a:off x="4997891" y="3240472"/>
            <a:ext cx="4662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xmlns="" id="{8C605C7F-2382-42DC-BDE5-C20A8CD9E834}"/>
              </a:ext>
            </a:extLst>
          </p:cNvPr>
          <p:cNvSpPr/>
          <p:nvPr/>
        </p:nvSpPr>
        <p:spPr>
          <a:xfrm>
            <a:off x="5487364" y="3141493"/>
            <a:ext cx="2097287" cy="18531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setOnReceiveMessageListener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左大括号 62">
            <a:extLst>
              <a:ext uri="{FF2B5EF4-FFF2-40B4-BE49-F238E27FC236}">
                <a16:creationId xmlns:a16="http://schemas.microsoft.com/office/drawing/2014/main" xmlns="" id="{1C91DA6C-CC72-4130-8082-16EA8D6CD09C}"/>
              </a:ext>
            </a:extLst>
          </p:cNvPr>
          <p:cNvSpPr/>
          <p:nvPr/>
        </p:nvSpPr>
        <p:spPr>
          <a:xfrm>
            <a:off x="7624828" y="2978321"/>
            <a:ext cx="276333" cy="1124496"/>
          </a:xfrm>
          <a:prstGeom prst="leftBrace">
            <a:avLst>
              <a:gd name="adj1" fmla="val 8333"/>
              <a:gd name="adj2" fmla="val 20958"/>
            </a:avLst>
          </a:prstGeom>
          <a:noFill/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xmlns="" id="{37AA4CF3-DDB5-4FF5-8D23-A5ADE09C57AF}"/>
              </a:ext>
            </a:extLst>
          </p:cNvPr>
          <p:cNvSpPr/>
          <p:nvPr/>
        </p:nvSpPr>
        <p:spPr>
          <a:xfrm>
            <a:off x="7891637" y="3073094"/>
            <a:ext cx="1042525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RC:TxtMsg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xmlns="" id="{7D961116-B2BB-4979-81B9-2E6D1B49C0A0}"/>
              </a:ext>
            </a:extLst>
          </p:cNvPr>
          <p:cNvSpPr/>
          <p:nvPr/>
        </p:nvSpPr>
        <p:spPr>
          <a:xfrm>
            <a:off x="7854414" y="3450958"/>
            <a:ext cx="1116972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RC:LbsMsg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xmlns="" id="{BA0739C3-5367-41A5-94C7-B725C84A63C7}"/>
              </a:ext>
            </a:extLst>
          </p:cNvPr>
          <p:cNvSpPr/>
          <p:nvPr/>
        </p:nvSpPr>
        <p:spPr>
          <a:xfrm>
            <a:off x="7854414" y="3765236"/>
            <a:ext cx="1055152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xmlns="" id="{3563F074-A69F-4B1D-B5E9-400794B1E3A6}"/>
              </a:ext>
            </a:extLst>
          </p:cNvPr>
          <p:cNvSpPr/>
          <p:nvPr/>
        </p:nvSpPr>
        <p:spPr>
          <a:xfrm>
            <a:off x="-396552" y="5318628"/>
            <a:ext cx="7687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获取</a:t>
            </a:r>
            <a:r>
              <a:rPr lang="en-US" altLang="zh-CN" dirty="0" err="1"/>
              <a:t>TOKEN:https</a:t>
            </a:r>
            <a:r>
              <a:rPr lang="en-US" altLang="zh-CN" dirty="0"/>
              <a:t>://www.rongcloud.cn/docs/server.html#</a:t>
            </a:r>
            <a:r>
              <a:rPr lang="zh-CN" altLang="en-US" dirty="0"/>
              <a:t>获取</a:t>
            </a:r>
            <a:r>
              <a:rPr lang="en-US" altLang="zh-CN" dirty="0"/>
              <a:t>_Token_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消息类型：</a:t>
            </a:r>
            <a:r>
              <a:rPr lang="zh-CN" altLang="en-US" dirty="0">
                <a:hlinkClick r:id="rId3"/>
              </a:rPr>
              <a:t>https://www.rongcloud.cn/docs/message_architecture.html</a:t>
            </a:r>
            <a:endParaRPr lang="en-US" altLang="zh-CN" dirty="0"/>
          </a:p>
          <a:p>
            <a:r>
              <a:rPr lang="zh-CN" altLang="en-US" dirty="0"/>
              <a:t>音视频：</a:t>
            </a:r>
            <a:r>
              <a:rPr lang="en-US" altLang="zh-CN" dirty="0"/>
              <a:t>https://www.rongcloud.cn/docs/android_calllib.html</a:t>
            </a:r>
            <a:endParaRPr lang="zh-CN" altLang="en-US" dirty="0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xmlns="" id="{CE79B004-2965-481B-82D5-F68E40514D4D}"/>
              </a:ext>
            </a:extLst>
          </p:cNvPr>
          <p:cNvSpPr/>
          <p:nvPr/>
        </p:nvSpPr>
        <p:spPr>
          <a:xfrm>
            <a:off x="4263511" y="1326698"/>
            <a:ext cx="1214041" cy="2430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objectId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xmlns="" id="{2FDD274D-79EB-48DD-B58C-BF76B5CB4B30}"/>
              </a:ext>
            </a:extLst>
          </p:cNvPr>
          <p:cNvSpPr/>
          <p:nvPr/>
        </p:nvSpPr>
        <p:spPr>
          <a:xfrm>
            <a:off x="4079933" y="3558485"/>
            <a:ext cx="886643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拨打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xmlns="" id="{ED28520C-109E-45D2-A6A7-FEB1950223B1}"/>
              </a:ext>
            </a:extLst>
          </p:cNvPr>
          <p:cNvSpPr/>
          <p:nvPr/>
        </p:nvSpPr>
        <p:spPr>
          <a:xfrm>
            <a:off x="4111248" y="4372677"/>
            <a:ext cx="886643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</a:p>
        </p:txBody>
      </p:sp>
      <p:sp>
        <p:nvSpPr>
          <p:cNvPr id="73" name="左大括号 72">
            <a:extLst>
              <a:ext uri="{FF2B5EF4-FFF2-40B4-BE49-F238E27FC236}">
                <a16:creationId xmlns:a16="http://schemas.microsoft.com/office/drawing/2014/main" xmlns="" id="{2D26F008-557D-463C-9C0B-435C89441411}"/>
              </a:ext>
            </a:extLst>
          </p:cNvPr>
          <p:cNvSpPr/>
          <p:nvPr/>
        </p:nvSpPr>
        <p:spPr>
          <a:xfrm>
            <a:off x="5022966" y="3433076"/>
            <a:ext cx="359861" cy="448409"/>
          </a:xfrm>
          <a:prstGeom prst="leftBrace">
            <a:avLst/>
          </a:prstGeom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xmlns="" id="{33B0B7CB-CEA6-45DF-A292-A37B1AC1F39C}"/>
              </a:ext>
            </a:extLst>
          </p:cNvPr>
          <p:cNvSpPr/>
          <p:nvPr/>
        </p:nvSpPr>
        <p:spPr>
          <a:xfrm>
            <a:off x="5261516" y="3361881"/>
            <a:ext cx="886643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xmlns="" id="{8416359C-C6BC-4965-B2E4-37B53500348A}"/>
              </a:ext>
            </a:extLst>
          </p:cNvPr>
          <p:cNvSpPr/>
          <p:nvPr/>
        </p:nvSpPr>
        <p:spPr>
          <a:xfrm>
            <a:off x="5269533" y="3794989"/>
            <a:ext cx="886643" cy="1673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</a:p>
        </p:txBody>
      </p:sp>
      <p:sp>
        <p:nvSpPr>
          <p:cNvPr id="76" name="左大括号 75">
            <a:extLst>
              <a:ext uri="{FF2B5EF4-FFF2-40B4-BE49-F238E27FC236}">
                <a16:creationId xmlns:a16="http://schemas.microsoft.com/office/drawing/2014/main" xmlns="" id="{E35EA77C-E25B-457D-B737-5B888E40DFB5}"/>
              </a:ext>
            </a:extLst>
          </p:cNvPr>
          <p:cNvSpPr/>
          <p:nvPr/>
        </p:nvSpPr>
        <p:spPr>
          <a:xfrm>
            <a:off x="5033101" y="4256728"/>
            <a:ext cx="359861" cy="44840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xmlns="" id="{FE66000A-A39C-48E1-A17A-5052D4E52C70}"/>
              </a:ext>
            </a:extLst>
          </p:cNvPr>
          <p:cNvSpPr/>
          <p:nvPr/>
        </p:nvSpPr>
        <p:spPr>
          <a:xfrm>
            <a:off x="5477552" y="4137889"/>
            <a:ext cx="2077426" cy="19971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setReceivedCallListener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xmlns="" id="{E26E9070-4FD8-419F-96B4-01AFC5C10A15}"/>
              </a:ext>
            </a:extLst>
          </p:cNvPr>
          <p:cNvSpPr/>
          <p:nvPr/>
        </p:nvSpPr>
        <p:spPr>
          <a:xfrm>
            <a:off x="5477552" y="4563995"/>
            <a:ext cx="2077424" cy="2166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setVoIPCallListener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43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2621785" y="2294751"/>
            <a:ext cx="3900427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通用</a:t>
            </a:r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Framework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设计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5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单例模式的实现方式和选择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827584" y="289172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单例模式的多种方式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双大括号 3">
            <a:extLst>
              <a:ext uri="{FF2B5EF4-FFF2-40B4-BE49-F238E27FC236}">
                <a16:creationId xmlns:a16="http://schemas.microsoft.com/office/drawing/2014/main" xmlns="" id="{42D161CB-3AC7-4919-ADB4-76FCFC0D6F42}"/>
              </a:ext>
            </a:extLst>
          </p:cNvPr>
          <p:cNvSpPr/>
          <p:nvPr/>
        </p:nvSpPr>
        <p:spPr>
          <a:xfrm>
            <a:off x="4351174" y="3109397"/>
            <a:ext cx="576064" cy="86676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xmlns="" id="{9E99E5A8-F5C9-4220-AF78-308271789F9B}"/>
              </a:ext>
            </a:extLst>
          </p:cNvPr>
          <p:cNvSpPr/>
          <p:nvPr/>
        </p:nvSpPr>
        <p:spPr>
          <a:xfrm>
            <a:off x="4216762" y="1726158"/>
            <a:ext cx="760360" cy="2853711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1BFFD29-7E3B-4E89-AF90-2EDE20751F7C}"/>
              </a:ext>
            </a:extLst>
          </p:cNvPr>
          <p:cNvSpPr txBox="1"/>
          <p:nvPr/>
        </p:nvSpPr>
        <p:spPr>
          <a:xfrm>
            <a:off x="4922186" y="152112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懒汉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E71938B6-C344-4AEB-B161-305246EF434B}"/>
              </a:ext>
            </a:extLst>
          </p:cNvPr>
          <p:cNvSpPr txBox="1"/>
          <p:nvPr/>
        </p:nvSpPr>
        <p:spPr>
          <a:xfrm>
            <a:off x="4923788" y="22113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7FC36FE-3735-4F31-9F23-ACC1ECE261D8}"/>
              </a:ext>
            </a:extLst>
          </p:cNvPr>
          <p:cNvSpPr txBox="1"/>
          <p:nvPr/>
        </p:nvSpPr>
        <p:spPr>
          <a:xfrm>
            <a:off x="4922186" y="29487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静态内部类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25BA3901-4971-4D65-A5EC-D7F1A9852A94}"/>
              </a:ext>
            </a:extLst>
          </p:cNvPr>
          <p:cNvSpPr txBox="1"/>
          <p:nvPr/>
        </p:nvSpPr>
        <p:spPr>
          <a:xfrm>
            <a:off x="4945269" y="36556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07AADF3-847B-408B-A1B7-93A5AE4559A8}"/>
              </a:ext>
            </a:extLst>
          </p:cNvPr>
          <p:cNvSpPr txBox="1"/>
          <p:nvPr/>
        </p:nvSpPr>
        <p:spPr>
          <a:xfrm>
            <a:off x="4927238" y="43626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双重校验锁</a:t>
            </a: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xmlns="" id="{0D823607-10DA-471B-8267-C4C3F49D1758}"/>
              </a:ext>
            </a:extLst>
          </p:cNvPr>
          <p:cNvSpPr/>
          <p:nvPr/>
        </p:nvSpPr>
        <p:spPr>
          <a:xfrm>
            <a:off x="5570119" y="1514271"/>
            <a:ext cx="553129" cy="800805"/>
          </a:xfrm>
          <a:prstGeom prst="leftBrace">
            <a:avLst>
              <a:gd name="adj1" fmla="val 8333"/>
              <a:gd name="adj2" fmla="val 27728"/>
            </a:avLst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72393DE-704A-4276-95F6-5C1CDD66468F}"/>
              </a:ext>
            </a:extLst>
          </p:cNvPr>
          <p:cNvSpPr txBox="1"/>
          <p:nvPr/>
        </p:nvSpPr>
        <p:spPr>
          <a:xfrm>
            <a:off x="6156176" y="134761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线程不安全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CC94A507-8BA1-4B80-AC7F-410FFBFC6773}"/>
              </a:ext>
            </a:extLst>
          </p:cNvPr>
          <p:cNvSpPr txBox="1"/>
          <p:nvPr/>
        </p:nvSpPr>
        <p:spPr>
          <a:xfrm>
            <a:off x="6156176" y="204172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线程安全</a:t>
            </a:r>
          </a:p>
        </p:txBody>
      </p:sp>
    </p:spTree>
    <p:extLst>
      <p:ext uri="{BB962C8B-B14F-4D97-AF65-F5344CB8AC3E}">
        <p14:creationId xmlns:p14="http://schemas.microsoft.com/office/powerpoint/2010/main" val="345886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2" grpId="0"/>
      <p:bldP spid="19" grpId="0"/>
      <p:bldP spid="20" grpId="0"/>
      <p:bldP spid="21" grpId="0"/>
      <p:bldP spid="22" grpId="0"/>
      <p:bldP spid="23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单例封装通用工具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467544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创建</a:t>
            </a:r>
            <a:r>
              <a:rPr lang="en-US" altLang="zh-CN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Framework Model 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隔离工具类和逻辑代码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矩形">
            <a:extLst>
              <a:ext uri="{FF2B5EF4-FFF2-40B4-BE49-F238E27FC236}">
                <a16:creationId xmlns:a16="http://schemas.microsoft.com/office/drawing/2014/main" xmlns="" id="{971498E9-AC1A-41DA-A2A4-CCB217E3ED00}"/>
              </a:ext>
            </a:extLst>
          </p:cNvPr>
          <p:cNvSpPr>
            <a:spLocks/>
          </p:cNvSpPr>
          <p:nvPr/>
        </p:nvSpPr>
        <p:spPr>
          <a:xfrm>
            <a:off x="467544" y="218505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静态封装</a:t>
            </a:r>
            <a:r>
              <a:rPr lang="en-US" altLang="zh-CN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Log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日志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xmlns="" id="{379F36F5-5DA2-4BDE-A807-10C499BEB345}"/>
              </a:ext>
            </a:extLst>
          </p:cNvPr>
          <p:cNvSpPr>
            <a:spLocks/>
          </p:cNvSpPr>
          <p:nvPr/>
        </p:nvSpPr>
        <p:spPr>
          <a:xfrm>
            <a:off x="467544" y="287847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单例封装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时间转换类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14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rgbClr val="C9394A"/>
                </a:solidFill>
                <a:cs typeface="Times New Roman" charset="0"/>
              </a:rPr>
              <a:t>Android</a:t>
            </a: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本地存储方式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419180" y="12035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使用</a:t>
            </a:r>
            <a:r>
              <a:rPr lang="en-US" altLang="zh-CN" sz="2000" dirty="0" err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SharedPreferences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存储数据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矩形">
            <a:extLst>
              <a:ext uri="{FF2B5EF4-FFF2-40B4-BE49-F238E27FC236}">
                <a16:creationId xmlns:a16="http://schemas.microsoft.com/office/drawing/2014/main" xmlns="" id="{971498E9-AC1A-41DA-A2A4-CCB217E3ED00}"/>
              </a:ext>
            </a:extLst>
          </p:cNvPr>
          <p:cNvSpPr>
            <a:spLocks/>
          </p:cNvSpPr>
          <p:nvPr/>
        </p:nvSpPr>
        <p:spPr>
          <a:xfrm>
            <a:off x="419180" y="189701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文件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存储数据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xmlns="" id="{379F36F5-5DA2-4BDE-A807-10C499BEB345}"/>
              </a:ext>
            </a:extLst>
          </p:cNvPr>
          <p:cNvSpPr>
            <a:spLocks/>
          </p:cNvSpPr>
          <p:nvPr/>
        </p:nvSpPr>
        <p:spPr>
          <a:xfrm>
            <a:off x="419180" y="25904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SQLite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数据库存储数据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D916E8BE-7438-47DA-AE25-2D8084772571}"/>
              </a:ext>
            </a:extLst>
          </p:cNvPr>
          <p:cNvSpPr>
            <a:spLocks/>
          </p:cNvSpPr>
          <p:nvPr/>
        </p:nvSpPr>
        <p:spPr>
          <a:xfrm>
            <a:off x="403940" y="33524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使用</a:t>
            </a:r>
            <a:r>
              <a:rPr lang="en-US" altLang="zh-CN" sz="2000" dirty="0" err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ContentProvider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存储数据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EE614EF4-E636-4868-8011-AAECAB2EB475}"/>
              </a:ext>
            </a:extLst>
          </p:cNvPr>
          <p:cNvSpPr>
            <a:spLocks/>
          </p:cNvSpPr>
          <p:nvPr/>
        </p:nvSpPr>
        <p:spPr>
          <a:xfrm>
            <a:off x="373460" y="409157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网络存储数据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4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沉浸式状态栏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9A9856-BDF9-4B1B-9FFB-EAF937E8C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65795"/>
            <a:ext cx="2225852" cy="4011910"/>
          </a:xfrm>
          <a:prstGeom prst="rect">
            <a:avLst/>
          </a:prstGeom>
        </p:spPr>
      </p:pic>
      <p:sp>
        <p:nvSpPr>
          <p:cNvPr id="16" name="矩形">
            <a:extLst>
              <a:ext uri="{FF2B5EF4-FFF2-40B4-BE49-F238E27FC236}">
                <a16:creationId xmlns:a16="http://schemas.microsoft.com/office/drawing/2014/main" xmlns="" id="{7E9C358F-77B2-4F7C-B8E2-C99C4C70FED0}"/>
              </a:ext>
            </a:extLst>
          </p:cNvPr>
          <p:cNvSpPr>
            <a:spLocks/>
          </p:cNvSpPr>
          <p:nvPr/>
        </p:nvSpPr>
        <p:spPr>
          <a:xfrm>
            <a:off x="289360" y="1432250"/>
            <a:ext cx="8565279" cy="147732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sz="15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SYSTEM_UI_FLAG_FULLSCREEN </a:t>
            </a:r>
            <a:r>
              <a:rPr lang="zh-CN" altLang="en-US" sz="15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全屏</a:t>
            </a:r>
            <a:endParaRPr lang="en-US" altLang="zh-CN" sz="15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endParaRPr lang="en-US" altLang="zh-CN" sz="15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5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SYSTEM_UI_FLAG_LAYOUT_STABLE </a:t>
            </a:r>
            <a:r>
              <a:rPr lang="zh-CN" altLang="en-US" sz="15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显示状态栏</a:t>
            </a:r>
            <a:endParaRPr lang="en-US" altLang="zh-CN" sz="15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5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SYSTEM_UI_FLAG_HIDE_NAVIGATION </a:t>
            </a:r>
            <a:r>
              <a:rPr lang="zh-CN" altLang="en-US" sz="15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隐藏状态栏</a:t>
            </a:r>
            <a:endParaRPr lang="en-US" altLang="zh-CN" sz="15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endParaRPr lang="zh-CN" altLang="en-US" sz="15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7589B719-F46C-4340-B292-F74565B10B54}"/>
              </a:ext>
            </a:extLst>
          </p:cNvPr>
          <p:cNvSpPr/>
          <p:nvPr/>
        </p:nvSpPr>
        <p:spPr>
          <a:xfrm>
            <a:off x="748125" y="1424797"/>
            <a:ext cx="3672408" cy="388496"/>
          </a:xfrm>
          <a:prstGeom prst="roundRect">
            <a:avLst/>
          </a:prstGeom>
          <a:noFill/>
          <a:ln>
            <a:solidFill>
              <a:srgbClr val="C93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xmlns="" id="{74A0CD75-C184-477B-A90C-61D1A5A0CCB3}"/>
              </a:ext>
            </a:extLst>
          </p:cNvPr>
          <p:cNvSpPr/>
          <p:nvPr/>
        </p:nvSpPr>
        <p:spPr>
          <a:xfrm>
            <a:off x="614658" y="1197148"/>
            <a:ext cx="4639957" cy="1008112"/>
          </a:xfrm>
          <a:prstGeom prst="roundRect">
            <a:avLst/>
          </a:prstGeom>
          <a:noFill/>
          <a:ln>
            <a:solidFill>
              <a:srgbClr val="C93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EA977D03-E153-4F02-BB4C-0DBB67ABE7EC}"/>
              </a:ext>
            </a:extLst>
          </p:cNvPr>
          <p:cNvSpPr/>
          <p:nvPr/>
        </p:nvSpPr>
        <p:spPr>
          <a:xfrm>
            <a:off x="539552" y="1066973"/>
            <a:ext cx="5060736" cy="1711992"/>
          </a:xfrm>
          <a:prstGeom prst="roundRect">
            <a:avLst/>
          </a:prstGeom>
          <a:noFill/>
          <a:ln>
            <a:solidFill>
              <a:srgbClr val="C93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103052D-A8C4-4705-A759-36FAFF4F1BC4}"/>
              </a:ext>
            </a:extLst>
          </p:cNvPr>
          <p:cNvSpPr/>
          <p:nvPr/>
        </p:nvSpPr>
        <p:spPr>
          <a:xfrm>
            <a:off x="741637" y="311579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5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SYSTEM_UI_FLAG_LAYOUT_STABLE                 SYSTEM_UI_FLAG_LAYOUT_HIDE_NAVIGATION                 SYSTEM_UI_FLAG_LAYOUT_FULLSCREEN                SYSTEM_UI_FLAG_HIDE_NAVIGATION                SYSTEM_UI_FLAG_FULLSCREEN                 SYSTEM_UI_FLAG_IMMERSIVE_STICKY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0CC81425-137C-45E9-A0EF-5E6454A72D67}"/>
              </a:ext>
            </a:extLst>
          </p:cNvPr>
          <p:cNvSpPr/>
          <p:nvPr/>
        </p:nvSpPr>
        <p:spPr>
          <a:xfrm>
            <a:off x="539552" y="2921036"/>
            <a:ext cx="5060736" cy="1711992"/>
          </a:xfrm>
          <a:prstGeom prst="roundRect">
            <a:avLst/>
          </a:prstGeom>
          <a:noFill/>
          <a:ln>
            <a:solidFill>
              <a:srgbClr val="C93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87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 animBg="1"/>
      <p:bldP spid="17" grpId="0" animBg="1"/>
      <p:bldP spid="18" grpId="0" animBg="1"/>
      <p:bldP spid="5" grpId="0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00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MediaPlayer</a:t>
            </a:r>
            <a:r>
              <a:rPr lang="en-US" altLang="zh-CN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 </a:t>
            </a:r>
            <a:r>
              <a:rPr lang="zh-CN" altLang="en-US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媒体播放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430829" y="150701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/frameworks/base/media/java/android/media/MediaPlayer.java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4" name="矩形">
            <a:extLst>
              <a:ext uri="{FF2B5EF4-FFF2-40B4-BE49-F238E27FC236}">
                <a16:creationId xmlns:a16="http://schemas.microsoft.com/office/drawing/2014/main" xmlns="" id="{971498E9-AC1A-41DA-A2A4-CCB217E3ED00}"/>
              </a:ext>
            </a:extLst>
          </p:cNvPr>
          <p:cNvSpPr>
            <a:spLocks/>
          </p:cNvSpPr>
          <p:nvPr/>
        </p:nvSpPr>
        <p:spPr>
          <a:xfrm>
            <a:off x="430829" y="220043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MediaPlayer</a:t>
            </a:r>
            <a:r>
              <a:rPr lang="zh-CN" altLang="en-US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初始化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的两种方式</a:t>
            </a:r>
            <a:endParaRPr lang="zh-CN" altLang="en-US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xmlns="" id="{379F36F5-5DA2-4BDE-A807-10C499BEB345}"/>
              </a:ext>
            </a:extLst>
          </p:cNvPr>
          <p:cNvSpPr>
            <a:spLocks/>
          </p:cNvSpPr>
          <p:nvPr/>
        </p:nvSpPr>
        <p:spPr>
          <a:xfrm>
            <a:off x="430829" y="287847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MediaPlayer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的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公开方法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D916E8BE-7438-47DA-AE25-2D8084772571}"/>
              </a:ext>
            </a:extLst>
          </p:cNvPr>
          <p:cNvSpPr>
            <a:spLocks/>
          </p:cNvSpPr>
          <p:nvPr/>
        </p:nvSpPr>
        <p:spPr>
          <a:xfrm>
            <a:off x="415589" y="364047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MediaPlayer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的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公开接口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zh-CN" sz="300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MediaPlayer</a:t>
            </a:r>
            <a:r>
              <a:rPr lang="en-US" altLang="zh-CN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 </a:t>
            </a:r>
            <a:r>
              <a:rPr lang="zh-CN" altLang="en-US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的公开方法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EDAB0F19-AB83-41B3-8430-D2CDA34878B1}"/>
              </a:ext>
            </a:extLst>
          </p:cNvPr>
          <p:cNvGraphicFramePr>
            <a:graphicFrameLocks noGrp="1"/>
          </p:cNvGraphicFramePr>
          <p:nvPr/>
        </p:nvGraphicFramePr>
        <p:xfrm>
          <a:off x="2665020" y="1203598"/>
          <a:ext cx="3813960" cy="3394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9561">
                  <a:extLst>
                    <a:ext uri="{9D8B030D-6E8A-4147-A177-3AD203B41FA5}">
                      <a16:colId xmlns:a16="http://schemas.microsoft.com/office/drawing/2014/main" xmlns="" val="4087094937"/>
                    </a:ext>
                  </a:extLst>
                </a:gridCol>
                <a:gridCol w="2204399">
                  <a:extLst>
                    <a:ext uri="{9D8B030D-6E8A-4147-A177-3AD203B41FA5}">
                      <a16:colId xmlns:a16="http://schemas.microsoft.com/office/drawing/2014/main" xmlns="" val="564730004"/>
                    </a:ext>
                  </a:extLst>
                </a:gridCol>
              </a:tblGrid>
              <a:tr h="1924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7474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方法名</a:t>
                      </a: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7474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4271013742"/>
                  </a:ext>
                </a:extLst>
              </a:tr>
              <a:tr h="192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474747"/>
                          </a:solidFill>
                          <a:effectLst/>
                        </a:rPr>
                        <a:t>create</a:t>
                      </a:r>
                      <a:endParaRPr lang="en-US" sz="10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solidFill>
                            <a:srgbClr val="474747"/>
                          </a:solidFill>
                          <a:effectLst/>
                        </a:rPr>
                        <a:t>创建实例</a:t>
                      </a:r>
                      <a:endParaRPr lang="zh-CN" altLang="en-US" sz="10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736228702"/>
                  </a:ext>
                </a:extLst>
              </a:tr>
              <a:tr h="192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474747"/>
                          </a:solidFill>
                          <a:effectLst/>
                        </a:rPr>
                        <a:t>setDataSource </a:t>
                      </a:r>
                      <a:endParaRPr lang="en-US" sz="10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solidFill>
                            <a:srgbClr val="474747"/>
                          </a:solidFill>
                          <a:effectLst/>
                        </a:rPr>
                        <a:t>设置播放资源</a:t>
                      </a:r>
                      <a:endParaRPr lang="zh-CN" altLang="en-US" sz="10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344041597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start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开始或恢复播放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68497113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stop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停止播放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3302907488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pause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暂停播放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2508390155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getDuration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获取流媒体的总播放时长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1461098111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getCurrentPosition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获取当前流媒体的播放的位置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935267686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seekTo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设置当前</a:t>
                      </a:r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MediaPlayer</a:t>
                      </a:r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的播放位置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3203285637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setLooping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设置是否循环播放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3991916784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isLooping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判断是否循环播放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4094661629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isPlaying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判断是否正在播放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669032203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prepare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同步的方式装载流媒体文件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227176954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prepareAsync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异步的方式装载流媒体文件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4077749474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release 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回收流媒体资源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4047157516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setAudioStreamType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设置播放流媒体类型</a:t>
                      </a:r>
                      <a:endParaRPr lang="zh-CN" alt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4184617511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474747"/>
                          </a:solidFill>
                          <a:effectLst/>
                        </a:rPr>
                        <a:t>setWakeMode</a:t>
                      </a:r>
                      <a:endParaRPr lang="en-US" sz="1100" b="0" i="0" u="none" strike="noStrike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solidFill>
                            <a:srgbClr val="474747"/>
                          </a:solidFill>
                          <a:effectLst/>
                        </a:rPr>
                        <a:t>设置</a:t>
                      </a:r>
                      <a:r>
                        <a:rPr lang="en-US" altLang="zh-CN" sz="1100" u="none" strike="noStrike" dirty="0">
                          <a:solidFill>
                            <a:srgbClr val="474747"/>
                          </a:solidFill>
                          <a:effectLst/>
                        </a:rPr>
                        <a:t>CPU</a:t>
                      </a:r>
                      <a:r>
                        <a:rPr lang="zh-CN" altLang="en-US" sz="1100" u="none" strike="noStrike" dirty="0">
                          <a:solidFill>
                            <a:srgbClr val="474747"/>
                          </a:solidFill>
                          <a:effectLst/>
                        </a:rPr>
                        <a:t>唤醒的状态。</a:t>
                      </a:r>
                      <a:endParaRPr lang="zh-CN" altLang="en-US" sz="1100" b="0" i="0" u="none" strike="noStrike" dirty="0">
                        <a:solidFill>
                          <a:srgbClr val="474747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48" marR="8748" marT="8748" marB="0" anchor="ctr"/>
                </a:tc>
                <a:extLst>
                  <a:ext uri="{0D108BD9-81ED-4DB2-BD59-A6C34878D82A}">
                    <a16:rowId xmlns:a16="http://schemas.microsoft.com/office/drawing/2014/main" xmlns="" val="317557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88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401893" y="623591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zh-CN" sz="300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MediaPlayer</a:t>
            </a:r>
            <a:r>
              <a:rPr lang="en-US" altLang="zh-CN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 </a:t>
            </a:r>
            <a:r>
              <a:rPr lang="zh-CN" altLang="en-US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的公开接口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430829" y="150701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setOnCompletionListener</a:t>
            </a:r>
            <a:r>
              <a:rPr lang="en-US" altLang="zh-CN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当流媒体</a:t>
            </a:r>
            <a:r>
              <a:rPr lang="zh-CN" altLang="en-US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播放完毕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的时候回调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4" name="矩形">
            <a:extLst>
              <a:ext uri="{FF2B5EF4-FFF2-40B4-BE49-F238E27FC236}">
                <a16:creationId xmlns:a16="http://schemas.microsoft.com/office/drawing/2014/main" xmlns="" id="{971498E9-AC1A-41DA-A2A4-CCB217E3ED00}"/>
              </a:ext>
            </a:extLst>
          </p:cNvPr>
          <p:cNvSpPr>
            <a:spLocks/>
          </p:cNvSpPr>
          <p:nvPr/>
        </p:nvSpPr>
        <p:spPr>
          <a:xfrm>
            <a:off x="430829" y="220043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setOnErrorListener</a:t>
            </a:r>
            <a:r>
              <a:rPr lang="en-US" altLang="zh-CN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当播放中</a:t>
            </a:r>
            <a:r>
              <a:rPr lang="zh-CN" altLang="en-US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发生错误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的时候回调</a:t>
            </a:r>
            <a:endParaRPr lang="zh-CN" altLang="en-US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xmlns="" id="{379F36F5-5DA2-4BDE-A807-10C499BEB345}"/>
              </a:ext>
            </a:extLst>
          </p:cNvPr>
          <p:cNvSpPr>
            <a:spLocks/>
          </p:cNvSpPr>
          <p:nvPr/>
        </p:nvSpPr>
        <p:spPr>
          <a:xfrm>
            <a:off x="430829" y="289385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setOnPreparedListener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装载流媒体完毕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的时候回调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D916E8BE-7438-47DA-AE25-2D8084772571}"/>
              </a:ext>
            </a:extLst>
          </p:cNvPr>
          <p:cNvSpPr>
            <a:spLocks/>
          </p:cNvSpPr>
          <p:nvPr/>
        </p:nvSpPr>
        <p:spPr>
          <a:xfrm>
            <a:off x="415589" y="365585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setOnSeekCompleteListener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当使用</a:t>
            </a:r>
            <a:r>
              <a:rPr lang="en-US" altLang="zh-CN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seekTo</a:t>
            </a:r>
            <a:r>
              <a:rPr lang="en-US" altLang="zh-CN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设置播放位置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的时候回调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3309475" y="2294751"/>
            <a:ext cx="252505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App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启动流程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1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522712" y="411510"/>
            <a:ext cx="2098576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课程的要点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14" name="矩形"/>
          <p:cNvSpPr>
            <a:spLocks/>
          </p:cNvSpPr>
          <p:nvPr/>
        </p:nvSpPr>
        <p:spPr>
          <a:xfrm>
            <a:off x="435320" y="260246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自定义</a:t>
            </a:r>
            <a:r>
              <a:rPr lang="en-US" altLang="zh-CN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View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的实现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457016" y="182749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即时通讯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音视频通话</a:t>
            </a:r>
          </a:p>
        </p:txBody>
      </p:sp>
      <p:sp>
        <p:nvSpPr>
          <p:cNvPr id="16" name="矩形"/>
          <p:cNvSpPr>
            <a:spLocks/>
          </p:cNvSpPr>
          <p:nvPr/>
        </p:nvSpPr>
        <p:spPr>
          <a:xfrm>
            <a:off x="477704" y="333296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App</a:t>
            </a: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性能优化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457016" y="408498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社交应用架构的</a:t>
            </a: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思考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与</a:t>
            </a: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实践</a:t>
            </a: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xmlns="" id="{6B0094A0-982A-4AE2-B7B1-9878782DE94E}"/>
              </a:ext>
            </a:extLst>
          </p:cNvPr>
          <p:cNvSpPr txBox="1">
            <a:spLocks/>
          </p:cNvSpPr>
          <p:nvPr/>
        </p:nvSpPr>
        <p:spPr>
          <a:xfrm>
            <a:off x="457016" y="1058863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266700" indent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u="none" strike="noStrike" kern="100" cap="none" spc="0" baseline="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面向中高级</a:t>
            </a:r>
            <a:r>
              <a:rPr lang="en-US" altLang="zh-CN" sz="2200" u="none" strike="noStrike" kern="100" cap="none" spc="0" baseline="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Android</a:t>
            </a:r>
            <a:r>
              <a:rPr lang="zh-CN" altLang="en-US" sz="2200" u="none" strike="noStrike" kern="100" cap="none" spc="0" baseline="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工程师的进阶实战课程</a:t>
            </a:r>
            <a:endParaRPr lang="zh-CN" altLang="en-US" sz="2200" b="1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0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7D202A8-3113-4716-9F11-0E12785DB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90791"/>
            <a:ext cx="8258778" cy="4143139"/>
          </a:xfrm>
          <a:prstGeom prst="rect">
            <a:avLst/>
          </a:prstGeom>
        </p:spPr>
      </p:pic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App</a:t>
            </a:r>
            <a:r>
              <a:rPr lang="zh-CN" altLang="en-US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适配刘海屏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8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095836" y="551583"/>
            <a:ext cx="2952328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App</a:t>
            </a:r>
            <a:r>
              <a:rPr lang="zh-CN" altLang="en-US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适配刘海屏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8DC078C-2387-44A8-8413-85931DFF42CE}"/>
              </a:ext>
            </a:extLst>
          </p:cNvPr>
          <p:cNvSpPr/>
          <p:nvPr/>
        </p:nvSpPr>
        <p:spPr>
          <a:xfrm>
            <a:off x="933376" y="1502047"/>
            <a:ext cx="9118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OPPO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：https://open.oppomobile.com/wiki/doc#id=10159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70D8CB5-4817-4C06-BE04-733ABBE6A1C3}"/>
              </a:ext>
            </a:extLst>
          </p:cNvPr>
          <p:cNvSpPr/>
          <p:nvPr/>
        </p:nvSpPr>
        <p:spPr>
          <a:xfrm>
            <a:off x="950392" y="2247347"/>
            <a:ext cx="9118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https://dev.vivo.com.cn/documentCenter/doc/135</a:t>
            </a:r>
            <a:endParaRPr lang="zh-CN" altLang="en-US" sz="20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915F04F-319C-4894-B793-74CD11CEA268}"/>
              </a:ext>
            </a:extLst>
          </p:cNvPr>
          <p:cNvSpPr/>
          <p:nvPr/>
        </p:nvSpPr>
        <p:spPr>
          <a:xfrm>
            <a:off x="948532" y="2906570"/>
            <a:ext cx="6768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：https://dev.mi.com/console/doc/detail?pId=1160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997DD8E-C32D-4231-B419-8B47CB0359DE}"/>
              </a:ext>
            </a:extLst>
          </p:cNvPr>
          <p:cNvSpPr/>
          <p:nvPr/>
        </p:nvSpPr>
        <p:spPr>
          <a:xfrm>
            <a:off x="933376" y="3651870"/>
            <a:ext cx="6852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小米水滴屏幕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：https://dev.mi.com/console/doc/detail?pId=1293</a:t>
            </a:r>
          </a:p>
        </p:txBody>
      </p:sp>
    </p:spTree>
    <p:extLst>
      <p:ext uri="{BB962C8B-B14F-4D97-AF65-F5344CB8AC3E}">
        <p14:creationId xmlns:p14="http://schemas.microsoft.com/office/powerpoint/2010/main" val="42090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D28AC13-37BB-426C-90B9-376AEF9DA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496" y="1623283"/>
            <a:ext cx="4311009" cy="2964691"/>
          </a:xfrm>
          <a:prstGeom prst="rect">
            <a:avLst/>
          </a:prstGeom>
        </p:spPr>
      </p:pic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623591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引导页与帧动画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9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帧动画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46F4A13D-2E5B-430F-950A-1B91CE0B2D56}"/>
              </a:ext>
            </a:extLst>
          </p:cNvPr>
          <p:cNvGrpSpPr/>
          <p:nvPr/>
        </p:nvGrpSpPr>
        <p:grpSpPr>
          <a:xfrm>
            <a:off x="1159417" y="915566"/>
            <a:ext cx="6825167" cy="3640802"/>
            <a:chOff x="1691680" y="411510"/>
            <a:chExt cx="6825167" cy="364080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44CAFE41-C59E-425D-A9F4-97C29735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411510"/>
              <a:ext cx="1741797" cy="3619068"/>
            </a:xfrm>
            <a:prstGeom prst="rect">
              <a:avLst/>
            </a:prstGeom>
            <a:ln>
              <a:solidFill>
                <a:srgbClr val="C9394A"/>
              </a:solidFill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xmlns="" id="{ADF355DA-2D71-4E29-96A8-5988BFB3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433244"/>
              <a:ext cx="1741797" cy="3619068"/>
            </a:xfrm>
            <a:prstGeom prst="rect">
              <a:avLst/>
            </a:prstGeom>
            <a:ln>
              <a:solidFill>
                <a:srgbClr val="C9394A"/>
              </a:solidFill>
            </a:ln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xmlns="" id="{4991E662-31DD-48F3-A48E-6AC8E6E1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050" y="413450"/>
              <a:ext cx="1741797" cy="3619068"/>
            </a:xfrm>
            <a:prstGeom prst="rect">
              <a:avLst/>
            </a:prstGeom>
            <a:ln>
              <a:solidFill>
                <a:srgbClr val="C9394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3383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2F23BAC-BE73-47F1-9B93-0C20DE2D0D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131590"/>
            <a:ext cx="1826897" cy="3795886"/>
          </a:xfrm>
          <a:prstGeom prst="rect">
            <a:avLst/>
          </a:prstGeom>
          <a:ln>
            <a:solidFill>
              <a:srgbClr val="C9394A"/>
            </a:solidFill>
          </a:ln>
        </p:spPr>
      </p:pic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zh-CN" altLang="en-US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自定义</a:t>
            </a:r>
            <a:r>
              <a:rPr lang="en-US" altLang="zh-CN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View</a:t>
            </a:r>
            <a:r>
              <a:rPr lang="zh-CN" altLang="en-US" sz="3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拖拽验证码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xmlns="" id="{740204F4-9A81-41CD-B7A2-3E13E92D0101}"/>
              </a:ext>
            </a:extLst>
          </p:cNvPr>
          <p:cNvSpPr>
            <a:spLocks/>
          </p:cNvSpPr>
          <p:nvPr/>
        </p:nvSpPr>
        <p:spPr>
          <a:xfrm>
            <a:off x="1374529" y="115705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View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背景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06F9E932-E9FF-41C5-B65B-CD17E382B434}"/>
              </a:ext>
            </a:extLst>
          </p:cNvPr>
          <p:cNvSpPr>
            <a:spLocks/>
          </p:cNvSpPr>
          <p:nvPr/>
        </p:nvSpPr>
        <p:spPr>
          <a:xfrm>
            <a:off x="1407321" y="26126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View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区域截图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9EB5998C-8D28-4AEA-9CC9-DA7AA69B36D7}"/>
              </a:ext>
            </a:extLst>
          </p:cNvPr>
          <p:cNvSpPr>
            <a:spLocks/>
          </p:cNvSpPr>
          <p:nvPr/>
        </p:nvSpPr>
        <p:spPr>
          <a:xfrm>
            <a:off x="1374529" y="188182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View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空白块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1B020357-1985-4BE9-B864-6317A5F4C540}"/>
              </a:ext>
            </a:extLst>
          </p:cNvPr>
          <p:cNvSpPr>
            <a:spLocks/>
          </p:cNvSpPr>
          <p:nvPr/>
        </p:nvSpPr>
        <p:spPr>
          <a:xfrm>
            <a:off x="1407321" y="331453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View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触摸事件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xmlns="" id="{8E276E30-32CA-44E3-9053-1DCDDC7838DB}"/>
              </a:ext>
            </a:extLst>
          </p:cNvPr>
          <p:cNvSpPr>
            <a:spLocks/>
          </p:cNvSpPr>
          <p:nvPr/>
        </p:nvSpPr>
        <p:spPr>
          <a:xfrm>
            <a:off x="1407321" y="40304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View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接口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6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79575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Bmob</a:t>
            </a:r>
            <a:r>
              <a:rPr lang="en-US" altLang="zh-CN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 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的集成</a:t>
            </a: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96A26851-83D2-4593-B5BA-DC88B727AAF5}"/>
              </a:ext>
            </a:extLst>
          </p:cNvPr>
          <p:cNvSpPr>
            <a:spLocks/>
          </p:cNvSpPr>
          <p:nvPr/>
        </p:nvSpPr>
        <p:spPr>
          <a:xfrm>
            <a:off x="430829" y="150701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http://doc.bmob.cn/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xmlns="" id="{BDA2277C-9F22-4FCC-8780-882494E67BA7}"/>
              </a:ext>
            </a:extLst>
          </p:cNvPr>
          <p:cNvSpPr>
            <a:spLocks/>
          </p:cNvSpPr>
          <p:nvPr/>
        </p:nvSpPr>
        <p:spPr>
          <a:xfrm>
            <a:off x="423209" y="218505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快速入门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360A464-C827-4017-8317-94F08B9E5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38" y="2575507"/>
            <a:ext cx="43243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2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Bmob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云函数之增删查改</a:t>
            </a: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58381A6E-4074-4FC4-A682-7A3798B13A22}"/>
              </a:ext>
            </a:extLst>
          </p:cNvPr>
          <p:cNvSpPr>
            <a:spLocks/>
          </p:cNvSpPr>
          <p:nvPr/>
        </p:nvSpPr>
        <p:spPr>
          <a:xfrm>
            <a:off x="430829" y="150701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D217F566-36A7-4757-BDD6-EB2B515D63CC}"/>
              </a:ext>
            </a:extLst>
          </p:cNvPr>
          <p:cNvSpPr>
            <a:spLocks/>
          </p:cNvSpPr>
          <p:nvPr/>
        </p:nvSpPr>
        <p:spPr>
          <a:xfrm>
            <a:off x="430829" y="219267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删除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12B19635-C2F8-456E-BB19-CB6E8CF13929}"/>
              </a:ext>
            </a:extLst>
          </p:cNvPr>
          <p:cNvSpPr>
            <a:spLocks/>
          </p:cNvSpPr>
          <p:nvPr/>
        </p:nvSpPr>
        <p:spPr>
          <a:xfrm>
            <a:off x="450653" y="2893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查询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230EBEC3-4EA7-414C-873C-DBAF4F9A3581}"/>
              </a:ext>
            </a:extLst>
          </p:cNvPr>
          <p:cNvSpPr>
            <a:spLocks/>
          </p:cNvSpPr>
          <p:nvPr/>
        </p:nvSpPr>
        <p:spPr>
          <a:xfrm>
            <a:off x="446069" y="363285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修改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xmlns="" id="{B31FA070-7610-4609-8715-105B38DCDE21}"/>
              </a:ext>
            </a:extLst>
          </p:cNvPr>
          <p:cNvSpPr/>
          <p:nvPr/>
        </p:nvSpPr>
        <p:spPr>
          <a:xfrm>
            <a:off x="2267744" y="2398069"/>
            <a:ext cx="288032" cy="1434836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xmlns="" id="{F7BD3C01-CFA8-425C-83B9-CA90E85A6537}"/>
              </a:ext>
            </a:extLst>
          </p:cNvPr>
          <p:cNvSpPr/>
          <p:nvPr/>
        </p:nvSpPr>
        <p:spPr>
          <a:xfrm>
            <a:off x="2691035" y="2209976"/>
            <a:ext cx="1601067" cy="334058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指定查询</a:t>
            </a: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xmlns="" id="{57AF18C8-5FF1-4C02-A3BB-4776F767D8AB}"/>
              </a:ext>
            </a:extLst>
          </p:cNvPr>
          <p:cNvSpPr/>
          <p:nvPr/>
        </p:nvSpPr>
        <p:spPr>
          <a:xfrm>
            <a:off x="2691036" y="2948458"/>
            <a:ext cx="1601067" cy="334058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xmlns="" id="{589CB9CF-EF74-4EBF-9750-10E6883708FA}"/>
              </a:ext>
            </a:extLst>
          </p:cNvPr>
          <p:cNvSpPr/>
          <p:nvPr/>
        </p:nvSpPr>
        <p:spPr>
          <a:xfrm>
            <a:off x="2691034" y="3632850"/>
            <a:ext cx="1601067" cy="3497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全部查询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EC72602F-EE15-4F08-B6B4-2E9D11BDB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96" y="1429093"/>
            <a:ext cx="4638095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7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457200" y="390752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Bmob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短信验证码与用户注册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6755092-9643-44D5-BD53-F9A0706F8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11710"/>
            <a:ext cx="3810000" cy="2857500"/>
          </a:xfrm>
          <a:prstGeom prst="rect">
            <a:avLst/>
          </a:prstGeom>
        </p:spPr>
      </p:pic>
      <p:sp>
        <p:nvSpPr>
          <p:cNvPr id="5" name="矩形">
            <a:extLst>
              <a:ext uri="{FF2B5EF4-FFF2-40B4-BE49-F238E27FC236}">
                <a16:creationId xmlns:a16="http://schemas.microsoft.com/office/drawing/2014/main" xmlns="" id="{D36DAFD6-5E05-4A1C-9428-C092AD39F538}"/>
              </a:ext>
            </a:extLst>
          </p:cNvPr>
          <p:cNvSpPr>
            <a:spLocks/>
          </p:cNvSpPr>
          <p:nvPr/>
        </p:nvSpPr>
        <p:spPr>
          <a:xfrm>
            <a:off x="430829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注册支持的方式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365EAE75-76BC-49DC-AA93-97CB25546063}"/>
              </a:ext>
            </a:extLst>
          </p:cNvPr>
          <p:cNvSpPr>
            <a:spLocks/>
          </p:cNvSpPr>
          <p:nvPr/>
        </p:nvSpPr>
        <p:spPr>
          <a:xfrm>
            <a:off x="423209" y="22079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发送短信验证码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43C7709C-E2C2-4F13-BC58-328FA6435052}"/>
              </a:ext>
            </a:extLst>
          </p:cNvPr>
          <p:cNvSpPr>
            <a:spLocks/>
          </p:cNvSpPr>
          <p:nvPr/>
        </p:nvSpPr>
        <p:spPr>
          <a:xfrm>
            <a:off x="438449" y="29318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短信验证码登录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xmlns="" id="{4502CF39-8155-4059-BCF5-148F04FF00F1}"/>
              </a:ext>
            </a:extLst>
          </p:cNvPr>
          <p:cNvSpPr>
            <a:spLocks/>
          </p:cNvSpPr>
          <p:nvPr/>
        </p:nvSpPr>
        <p:spPr>
          <a:xfrm>
            <a:off x="438449" y="36861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获取本地对象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xmlns="" id="{36C3F9E0-0B3C-4541-A7DD-432241616FA4}"/>
              </a:ext>
            </a:extLst>
          </p:cNvPr>
          <p:cNvSpPr/>
          <p:nvPr/>
        </p:nvSpPr>
        <p:spPr>
          <a:xfrm>
            <a:off x="3491880" y="1537269"/>
            <a:ext cx="288032" cy="1434836"/>
          </a:xfrm>
          <a:prstGeom prst="leftBrace">
            <a:avLst>
              <a:gd name="adj1" fmla="val 8333"/>
              <a:gd name="adj2" fmla="val 11552"/>
            </a:avLst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xmlns="" id="{24443DC2-2162-40B8-8378-F02EA4B8FD3E}"/>
              </a:ext>
            </a:extLst>
          </p:cNvPr>
          <p:cNvSpPr/>
          <p:nvPr/>
        </p:nvSpPr>
        <p:spPr>
          <a:xfrm>
            <a:off x="3920554" y="1339990"/>
            <a:ext cx="1601067" cy="334058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xmlns="" id="{1E2D8E05-58B9-481D-9CA8-623427FD31E5}"/>
              </a:ext>
            </a:extLst>
          </p:cNvPr>
          <p:cNvSpPr/>
          <p:nvPr/>
        </p:nvSpPr>
        <p:spPr>
          <a:xfrm>
            <a:off x="3905314" y="1842910"/>
            <a:ext cx="1601067" cy="334058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xmlns="" id="{866CBCBB-04C8-496D-8EA8-6AC04EDF149B}"/>
              </a:ext>
            </a:extLst>
          </p:cNvPr>
          <p:cNvSpPr/>
          <p:nvPr/>
        </p:nvSpPr>
        <p:spPr>
          <a:xfrm>
            <a:off x="3897694" y="2338210"/>
            <a:ext cx="1601067" cy="334058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xmlns="" id="{85817BA9-59E6-4A5A-8129-EA2F0E2D8EAD}"/>
              </a:ext>
            </a:extLst>
          </p:cNvPr>
          <p:cNvSpPr/>
          <p:nvPr/>
        </p:nvSpPr>
        <p:spPr>
          <a:xfrm>
            <a:off x="3890074" y="2803030"/>
            <a:ext cx="1601067" cy="334058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</a:t>
            </a:r>
          </a:p>
        </p:txBody>
      </p:sp>
    </p:spTree>
    <p:extLst>
      <p:ext uri="{BB962C8B-B14F-4D97-AF65-F5344CB8AC3E}">
        <p14:creationId xmlns:p14="http://schemas.microsoft.com/office/powerpoint/2010/main" val="38269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267494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自定义</a:t>
            </a: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DialogView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7FBB0656-A1D2-41C9-A888-5E553BAD0274}"/>
              </a:ext>
            </a:extLst>
          </p:cNvPr>
          <p:cNvGrpSpPr/>
          <p:nvPr/>
        </p:nvGrpSpPr>
        <p:grpSpPr>
          <a:xfrm>
            <a:off x="1390650" y="982598"/>
            <a:ext cx="6362700" cy="3605376"/>
            <a:chOff x="1331640" y="1126614"/>
            <a:chExt cx="6362700" cy="360537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7F36D373-B18E-4365-A7EE-015BF02472FA}"/>
                </a:ext>
              </a:extLst>
            </p:cNvPr>
            <p:cNvGrpSpPr/>
            <p:nvPr/>
          </p:nvGrpSpPr>
          <p:grpSpPr>
            <a:xfrm>
              <a:off x="1331640" y="1131590"/>
              <a:ext cx="1800200" cy="3600400"/>
              <a:chOff x="1331640" y="1131590"/>
              <a:chExt cx="1800200" cy="360040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E4A6EFF8-C34F-4CAF-B8E6-0CEC4BC3F0FA}"/>
                  </a:ext>
                </a:extLst>
              </p:cNvPr>
              <p:cNvSpPr/>
              <p:nvPr/>
            </p:nvSpPr>
            <p:spPr>
              <a:xfrm>
                <a:off x="1331640" y="1131590"/>
                <a:ext cx="1800200" cy="3600400"/>
              </a:xfrm>
              <a:prstGeom prst="rect">
                <a:avLst/>
              </a:prstGeom>
              <a:noFill/>
              <a:ln w="28575">
                <a:solidFill>
                  <a:srgbClr val="C939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C94251"/>
                    </a:solidFill>
                  </a:ln>
                  <a:noFill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15C59A10-53C1-476C-992A-BBE3779751F9}"/>
                  </a:ext>
                </a:extLst>
              </p:cNvPr>
              <p:cNvSpPr/>
              <p:nvPr/>
            </p:nvSpPr>
            <p:spPr>
              <a:xfrm>
                <a:off x="1547664" y="2537460"/>
                <a:ext cx="1368152" cy="792088"/>
              </a:xfrm>
              <a:prstGeom prst="rect">
                <a:avLst/>
              </a:prstGeom>
              <a:solidFill>
                <a:srgbClr val="C9394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Dialog</a:t>
                </a:r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F23E5C8D-F4F2-4B1F-83F4-4220B1C5C7C2}"/>
                </a:ext>
              </a:extLst>
            </p:cNvPr>
            <p:cNvGrpSpPr/>
            <p:nvPr/>
          </p:nvGrpSpPr>
          <p:grpSpPr>
            <a:xfrm>
              <a:off x="3610236" y="1131590"/>
              <a:ext cx="1811248" cy="3600400"/>
              <a:chOff x="1331640" y="1131590"/>
              <a:chExt cx="1811248" cy="36004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0F5DE974-E8CA-44D6-9C83-71AE262B878E}"/>
                  </a:ext>
                </a:extLst>
              </p:cNvPr>
              <p:cNvSpPr/>
              <p:nvPr/>
            </p:nvSpPr>
            <p:spPr>
              <a:xfrm>
                <a:off x="1331640" y="1131590"/>
                <a:ext cx="1800200" cy="3600400"/>
              </a:xfrm>
              <a:prstGeom prst="rect">
                <a:avLst/>
              </a:prstGeom>
              <a:noFill/>
              <a:ln w="28575">
                <a:solidFill>
                  <a:srgbClr val="C939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C94251"/>
                    </a:solidFill>
                  </a:ln>
                  <a:noFill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4C53C0C5-91B5-4596-87D4-2AC9DB9DE60E}"/>
                  </a:ext>
                </a:extLst>
              </p:cNvPr>
              <p:cNvSpPr/>
              <p:nvPr/>
            </p:nvSpPr>
            <p:spPr>
              <a:xfrm>
                <a:off x="1342688" y="3934926"/>
                <a:ext cx="1800200" cy="792088"/>
              </a:xfrm>
              <a:prstGeom prst="rect">
                <a:avLst/>
              </a:prstGeom>
              <a:solidFill>
                <a:srgbClr val="C9394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Dialog</a:t>
                </a:r>
                <a:endParaRPr lang="zh-CN" altLang="en-US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04D16A24-0351-44C5-B03D-734850E8CCD1}"/>
                </a:ext>
              </a:extLst>
            </p:cNvPr>
            <p:cNvGrpSpPr/>
            <p:nvPr/>
          </p:nvGrpSpPr>
          <p:grpSpPr>
            <a:xfrm>
              <a:off x="5888832" y="1126614"/>
              <a:ext cx="1805508" cy="3600400"/>
              <a:chOff x="1331640" y="1131590"/>
              <a:chExt cx="1805508" cy="360040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AFF17EE5-84C8-4ADF-BDE1-B9C9F9C73CE3}"/>
                  </a:ext>
                </a:extLst>
              </p:cNvPr>
              <p:cNvSpPr/>
              <p:nvPr/>
            </p:nvSpPr>
            <p:spPr>
              <a:xfrm>
                <a:off x="1331640" y="1131590"/>
                <a:ext cx="1800200" cy="3600400"/>
              </a:xfrm>
              <a:prstGeom prst="rect">
                <a:avLst/>
              </a:prstGeom>
              <a:noFill/>
              <a:ln w="28575">
                <a:solidFill>
                  <a:srgbClr val="C939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C94251"/>
                    </a:solidFill>
                  </a:ln>
                  <a:noFill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id="{349702D1-0775-4D5E-B2BA-C93684904E67}"/>
                  </a:ext>
                </a:extLst>
              </p:cNvPr>
              <p:cNvSpPr/>
              <p:nvPr/>
            </p:nvSpPr>
            <p:spPr>
              <a:xfrm>
                <a:off x="1336948" y="1140387"/>
                <a:ext cx="1800200" cy="792088"/>
              </a:xfrm>
              <a:prstGeom prst="rect">
                <a:avLst/>
              </a:prstGeom>
              <a:solidFill>
                <a:srgbClr val="C9394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Dialog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171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457200" y="40798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自定义</a:t>
            </a: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LoadingView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5054C92-2B10-480E-9C1F-853C63FC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66" y="2292102"/>
            <a:ext cx="612068" cy="576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F36D4FB-0FD4-4C58-B5BD-E7D6A9F8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599" y="2292102"/>
            <a:ext cx="576064" cy="576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6841476-DE96-4FB3-A8C3-CA36C71A0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24" y="2292102"/>
            <a:ext cx="594066" cy="5760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983E7BD-4864-431B-9D5B-C452650FB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19" y="2292102"/>
            <a:ext cx="576064" cy="5760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64EF883B-E564-4AF8-9ADF-246A25B7A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37" y="2240044"/>
            <a:ext cx="663412" cy="6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7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课程的收获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14" name="矩形"/>
          <p:cNvSpPr>
            <a:spLocks/>
          </p:cNvSpPr>
          <p:nvPr/>
        </p:nvSpPr>
        <p:spPr>
          <a:xfrm>
            <a:off x="539258" y="209963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 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完整的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高性能社交应用经验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535585" y="134761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进一步提升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Android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开发能力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矩形"/>
          <p:cNvSpPr>
            <a:spLocks/>
          </p:cNvSpPr>
          <p:nvPr/>
        </p:nvSpPr>
        <p:spPr>
          <a:xfrm>
            <a:off x="556273" y="285308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云数据库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的设计与</a:t>
            </a: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推荐算法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的部署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546113" y="367604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非常宝贵的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App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性能优化技巧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48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动态权限与窗口权限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20" name="矩形">
            <a:extLst>
              <a:ext uri="{FF2B5EF4-FFF2-40B4-BE49-F238E27FC236}">
                <a16:creationId xmlns:a16="http://schemas.microsoft.com/office/drawing/2014/main" xmlns="" id="{F1C4636F-BF9F-4E55-81B0-36C5DB4B72C5}"/>
              </a:ext>
            </a:extLst>
          </p:cNvPr>
          <p:cNvSpPr>
            <a:spLocks/>
          </p:cNvSpPr>
          <p:nvPr/>
        </p:nvSpPr>
        <p:spPr>
          <a:xfrm>
            <a:off x="430829" y="150701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权限分类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xmlns="" id="{F1096874-DD17-4C4C-B23F-BDE0091EFD12}"/>
              </a:ext>
            </a:extLst>
          </p:cNvPr>
          <p:cNvSpPr>
            <a:spLocks/>
          </p:cNvSpPr>
          <p:nvPr/>
        </p:nvSpPr>
        <p:spPr>
          <a:xfrm>
            <a:off x="423209" y="223077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判断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权限是否请求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9A855FA-B711-494F-9C6D-DB1DF68AC1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362303"/>
            <a:ext cx="2860016" cy="24188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2598A3A-E22E-4771-BE7F-5C1C062B5A44}"/>
              </a:ext>
            </a:extLst>
          </p:cNvPr>
          <p:cNvSpPr/>
          <p:nvPr/>
        </p:nvSpPr>
        <p:spPr>
          <a:xfrm>
            <a:off x="-61664" y="5236046"/>
            <a:ext cx="9098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https://developer.android.google.cn/training/permissions/requesting</a:t>
            </a: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xmlns="" id="{AADDF0F3-0E63-4B30-9948-9437EC7E196E}"/>
              </a:ext>
            </a:extLst>
          </p:cNvPr>
          <p:cNvSpPr>
            <a:spLocks/>
          </p:cNvSpPr>
          <p:nvPr/>
        </p:nvSpPr>
        <p:spPr>
          <a:xfrm>
            <a:off x="407969" y="287847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处理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权限请求响应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xmlns="" id="{1F3A5636-3BD6-4303-9CA4-C6F39417F30D}"/>
              </a:ext>
            </a:extLst>
          </p:cNvPr>
          <p:cNvSpPr>
            <a:spLocks/>
          </p:cNvSpPr>
          <p:nvPr/>
        </p:nvSpPr>
        <p:spPr>
          <a:xfrm>
            <a:off x="422499" y="363285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窗口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权限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xmlns="" id="{79673AE6-1C33-4BA1-AF96-C4E86716EF4A}"/>
              </a:ext>
            </a:extLst>
          </p:cNvPr>
          <p:cNvSpPr/>
          <p:nvPr/>
        </p:nvSpPr>
        <p:spPr>
          <a:xfrm>
            <a:off x="3491880" y="1362073"/>
            <a:ext cx="276956" cy="1030886"/>
          </a:xfrm>
          <a:prstGeom prst="leftBrace">
            <a:avLst>
              <a:gd name="adj1" fmla="val 8333"/>
              <a:gd name="adj2" fmla="val 20226"/>
            </a:avLst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可选过程 24">
            <a:extLst>
              <a:ext uri="{FF2B5EF4-FFF2-40B4-BE49-F238E27FC236}">
                <a16:creationId xmlns:a16="http://schemas.microsoft.com/office/drawing/2014/main" xmlns="" id="{F3013980-5988-4CC0-B65F-C4F22E1A0695}"/>
              </a:ext>
            </a:extLst>
          </p:cNvPr>
          <p:cNvSpPr/>
          <p:nvPr/>
        </p:nvSpPr>
        <p:spPr>
          <a:xfrm>
            <a:off x="3938413" y="1249799"/>
            <a:ext cx="936103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</a:p>
        </p:txBody>
      </p:sp>
      <p:sp>
        <p:nvSpPr>
          <p:cNvPr id="26" name="流程图: 可选过程 25">
            <a:extLst>
              <a:ext uri="{FF2B5EF4-FFF2-40B4-BE49-F238E27FC236}">
                <a16:creationId xmlns:a16="http://schemas.microsoft.com/office/drawing/2014/main" xmlns="" id="{5E233B6D-4D22-4B77-9562-2F4612257368}"/>
              </a:ext>
            </a:extLst>
          </p:cNvPr>
          <p:cNvSpPr/>
          <p:nvPr/>
        </p:nvSpPr>
        <p:spPr>
          <a:xfrm>
            <a:off x="3930838" y="1722998"/>
            <a:ext cx="933833" cy="265316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危险</a:t>
            </a:r>
          </a:p>
        </p:txBody>
      </p:sp>
      <p:sp>
        <p:nvSpPr>
          <p:cNvPr id="27" name="流程图: 可选过程 26">
            <a:extLst>
              <a:ext uri="{FF2B5EF4-FFF2-40B4-BE49-F238E27FC236}">
                <a16:creationId xmlns:a16="http://schemas.microsoft.com/office/drawing/2014/main" xmlns="" id="{D175AE54-777F-43AB-930D-7A7D457BEADC}"/>
              </a:ext>
            </a:extLst>
          </p:cNvPr>
          <p:cNvSpPr/>
          <p:nvPr/>
        </p:nvSpPr>
        <p:spPr>
          <a:xfrm>
            <a:off x="3930838" y="2218784"/>
            <a:ext cx="943678" cy="280958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</a:t>
            </a:r>
          </a:p>
        </p:txBody>
      </p:sp>
    </p:spTree>
    <p:extLst>
      <p:ext uri="{BB962C8B-B14F-4D97-AF65-F5344CB8AC3E}">
        <p14:creationId xmlns:p14="http://schemas.microsoft.com/office/powerpoint/2010/main" val="335808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App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启动优化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30829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App 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启动类型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40D3F4F-968E-4FED-AA1F-A627D613DD30}"/>
              </a:ext>
            </a:extLst>
          </p:cNvPr>
          <p:cNvSpPr/>
          <p:nvPr/>
        </p:nvSpPr>
        <p:spPr>
          <a:xfrm>
            <a:off x="-36512" y="5236046"/>
            <a:ext cx="4179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https://www.jianshu.com/p/c821f1fb90d1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xmlns="" id="{79673AE6-1C33-4BA1-AF96-C4E86716EF4A}"/>
              </a:ext>
            </a:extLst>
          </p:cNvPr>
          <p:cNvSpPr/>
          <p:nvPr/>
        </p:nvSpPr>
        <p:spPr>
          <a:xfrm>
            <a:off x="3275856" y="1203598"/>
            <a:ext cx="276956" cy="1030886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xmlns="" id="{F3013980-5988-4CC0-B65F-C4F22E1A0695}"/>
              </a:ext>
            </a:extLst>
          </p:cNvPr>
          <p:cNvSpPr/>
          <p:nvPr/>
        </p:nvSpPr>
        <p:spPr>
          <a:xfrm>
            <a:off x="3715479" y="1091324"/>
            <a:ext cx="936103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冷启动</a:t>
            </a: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xmlns="" id="{5E233B6D-4D22-4B77-9562-2F4612257368}"/>
              </a:ext>
            </a:extLst>
          </p:cNvPr>
          <p:cNvSpPr/>
          <p:nvPr/>
        </p:nvSpPr>
        <p:spPr>
          <a:xfrm>
            <a:off x="3707904" y="1564523"/>
            <a:ext cx="933833" cy="265316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热启动</a:t>
            </a: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xmlns="" id="{D175AE54-777F-43AB-930D-7A7D457BEADC}"/>
              </a:ext>
            </a:extLst>
          </p:cNvPr>
          <p:cNvSpPr/>
          <p:nvPr/>
        </p:nvSpPr>
        <p:spPr>
          <a:xfrm>
            <a:off x="3707904" y="2060309"/>
            <a:ext cx="943678" cy="280958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温启动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67405" y="282665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Shell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命令检测启动时间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57517" y="37252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启动优化手段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59632" y="3276181"/>
            <a:ext cx="7956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adb</a:t>
            </a:r>
            <a:r>
              <a:rPr lang="en-US" altLang="zh-CN" sz="15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shell am start -W [</a:t>
            </a:r>
            <a:r>
              <a:rPr lang="en-US" altLang="zh-CN" sz="150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packageName</a:t>
            </a:r>
            <a:r>
              <a:rPr lang="en-US" altLang="zh-CN" sz="15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]/[</a:t>
            </a:r>
            <a:r>
              <a:rPr lang="en-US" altLang="zh-CN" sz="150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packageName.MainActivity</a:t>
            </a:r>
            <a:r>
              <a:rPr lang="en-US" altLang="zh-CN" sz="15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50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8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3325503" y="2294751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主页框架搭建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267494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Fragment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优化与切换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971600" y="141962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Fragment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的三个包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87C26369-48F7-413A-8A5D-319DD75B76D5}"/>
              </a:ext>
            </a:extLst>
          </p:cNvPr>
          <p:cNvSpPr>
            <a:spLocks/>
          </p:cNvSpPr>
          <p:nvPr/>
        </p:nvSpPr>
        <p:spPr>
          <a:xfrm>
            <a:off x="980167" y="267703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Fragment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的关键类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0AB225D5-9E49-4141-B407-3EE034FB833E}"/>
              </a:ext>
            </a:extLst>
          </p:cNvPr>
          <p:cNvSpPr>
            <a:spLocks/>
          </p:cNvSpPr>
          <p:nvPr/>
        </p:nvSpPr>
        <p:spPr>
          <a:xfrm>
            <a:off x="980167" y="377030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Fragment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的切换方式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xmlns="" id="{C50398E4-CB61-4765-8F51-2E797D486D23}"/>
              </a:ext>
            </a:extLst>
          </p:cNvPr>
          <p:cNvSpPr/>
          <p:nvPr/>
        </p:nvSpPr>
        <p:spPr>
          <a:xfrm>
            <a:off x="4195318" y="1154204"/>
            <a:ext cx="276956" cy="1030886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xmlns="" id="{F165EDCF-52F9-4080-84A6-3DFA6BA6E893}"/>
              </a:ext>
            </a:extLst>
          </p:cNvPr>
          <p:cNvSpPr/>
          <p:nvPr/>
        </p:nvSpPr>
        <p:spPr>
          <a:xfrm>
            <a:off x="4685944" y="2050275"/>
            <a:ext cx="3702479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androidx.fragment.app.Fragment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xmlns="" id="{EFE072AC-AA7E-4193-84B5-73EB3D8F313F}"/>
              </a:ext>
            </a:extLst>
          </p:cNvPr>
          <p:cNvSpPr/>
          <p:nvPr/>
        </p:nvSpPr>
        <p:spPr>
          <a:xfrm>
            <a:off x="4659772" y="1523341"/>
            <a:ext cx="3702479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android.app.v4.Fragment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xmlns="" id="{D2D51FD8-A0FA-4405-98D7-6EED8517FEBE}"/>
              </a:ext>
            </a:extLst>
          </p:cNvPr>
          <p:cNvSpPr/>
          <p:nvPr/>
        </p:nvSpPr>
        <p:spPr>
          <a:xfrm>
            <a:off x="4678324" y="1036815"/>
            <a:ext cx="3702479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android.app.Fragment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xmlns="" id="{3E5F70E7-85AC-46C8-A312-C6743F67A8F6}"/>
              </a:ext>
            </a:extLst>
          </p:cNvPr>
          <p:cNvSpPr/>
          <p:nvPr/>
        </p:nvSpPr>
        <p:spPr>
          <a:xfrm>
            <a:off x="4195318" y="2558596"/>
            <a:ext cx="276956" cy="742937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xmlns="" id="{2F46E2E4-0F11-4341-9CB8-FE0BA13916BB}"/>
              </a:ext>
            </a:extLst>
          </p:cNvPr>
          <p:cNvSpPr/>
          <p:nvPr/>
        </p:nvSpPr>
        <p:spPr>
          <a:xfrm>
            <a:off x="4533258" y="2452630"/>
            <a:ext cx="2173151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FragmentManager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流程图: 可选过程 13">
            <a:extLst>
              <a:ext uri="{FF2B5EF4-FFF2-40B4-BE49-F238E27FC236}">
                <a16:creationId xmlns:a16="http://schemas.microsoft.com/office/drawing/2014/main" xmlns="" id="{48278843-F47A-4FA8-AFFD-94243893B61E}"/>
              </a:ext>
            </a:extLst>
          </p:cNvPr>
          <p:cNvSpPr/>
          <p:nvPr/>
        </p:nvSpPr>
        <p:spPr>
          <a:xfrm>
            <a:off x="4536706" y="3146543"/>
            <a:ext cx="2260461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FragmentTransation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xmlns="" id="{C6806A36-3E52-4789-B385-FE48DDC77452}"/>
              </a:ext>
            </a:extLst>
          </p:cNvPr>
          <p:cNvSpPr/>
          <p:nvPr/>
        </p:nvSpPr>
        <p:spPr>
          <a:xfrm>
            <a:off x="4454398" y="3640636"/>
            <a:ext cx="276956" cy="742937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xmlns="" id="{915A6D92-0C10-4A03-884C-1DD91B62ED04}"/>
              </a:ext>
            </a:extLst>
          </p:cNvPr>
          <p:cNvSpPr/>
          <p:nvPr/>
        </p:nvSpPr>
        <p:spPr>
          <a:xfrm>
            <a:off x="4820547" y="3594976"/>
            <a:ext cx="1114348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replace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流程图: 可选过程 16">
            <a:extLst>
              <a:ext uri="{FF2B5EF4-FFF2-40B4-BE49-F238E27FC236}">
                <a16:creationId xmlns:a16="http://schemas.microsoft.com/office/drawing/2014/main" xmlns="" id="{363CEE15-E87A-4534-90F0-522266627BCA}"/>
              </a:ext>
            </a:extLst>
          </p:cNvPr>
          <p:cNvSpPr/>
          <p:nvPr/>
        </p:nvSpPr>
        <p:spPr>
          <a:xfrm>
            <a:off x="4831399" y="4204672"/>
            <a:ext cx="1364686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show/hide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452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267494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3D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星球</a:t>
            </a:r>
            <a:r>
              <a:rPr lang="en-US" altLang="zh-CN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View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的实现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969342" y="152157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3dTagCloudAndroid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8B68FA0-4425-480C-864C-8030F4A93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80120"/>
            <a:ext cx="1826897" cy="3795886"/>
          </a:xfrm>
          <a:prstGeom prst="rect">
            <a:avLst/>
          </a:prstGeom>
          <a:ln>
            <a:solidFill>
              <a:srgbClr val="C9394A"/>
            </a:solidFill>
          </a:ln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xmlns="" id="{8F1B4AE6-BC56-45F9-9C97-60528FF7867D}"/>
              </a:ext>
            </a:extLst>
          </p:cNvPr>
          <p:cNvSpPr>
            <a:spLocks/>
          </p:cNvSpPr>
          <p:nvPr/>
        </p:nvSpPr>
        <p:spPr>
          <a:xfrm>
            <a:off x="975273" y="254355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3D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星球的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公开方法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FE6851DA-CA04-485C-A349-9139ACA10688}"/>
              </a:ext>
            </a:extLst>
          </p:cNvPr>
          <p:cNvSpPr>
            <a:spLocks/>
          </p:cNvSpPr>
          <p:nvPr/>
        </p:nvSpPr>
        <p:spPr>
          <a:xfrm>
            <a:off x="975273" y="359511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3D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星球的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适配器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编写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头像上传与</a:t>
            </a: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FileProvider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952413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Android 7.0 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FileProvider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3150B691-7DCC-46AD-877F-56CD958F59FE}"/>
              </a:ext>
            </a:extLst>
          </p:cNvPr>
          <p:cNvSpPr>
            <a:spLocks/>
          </p:cNvSpPr>
          <p:nvPr/>
        </p:nvSpPr>
        <p:spPr>
          <a:xfrm>
            <a:off x="967653" y="219267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从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相册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获取头像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0ACAE4B-8F74-41DF-B785-AA6437A5A6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008111"/>
            <a:ext cx="1826897" cy="3795887"/>
          </a:xfrm>
          <a:prstGeom prst="rect">
            <a:avLst/>
          </a:prstGeom>
          <a:ln>
            <a:solidFill>
              <a:srgbClr val="C9394A"/>
            </a:solidFill>
          </a:ln>
        </p:spPr>
      </p:pic>
      <p:sp>
        <p:nvSpPr>
          <p:cNvPr id="7" name="矩形">
            <a:extLst>
              <a:ext uri="{FF2B5EF4-FFF2-40B4-BE49-F238E27FC236}">
                <a16:creationId xmlns:a16="http://schemas.microsoft.com/office/drawing/2014/main" xmlns="" id="{9929DBE6-18CE-4673-B7A3-BB5C18CE621F}"/>
              </a:ext>
            </a:extLst>
          </p:cNvPr>
          <p:cNvSpPr>
            <a:spLocks/>
          </p:cNvSpPr>
          <p:nvPr/>
        </p:nvSpPr>
        <p:spPr>
          <a:xfrm>
            <a:off x="975273" y="29013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解决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Uri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获取不到真实地址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的问题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xmlns="" id="{117A2C71-3682-421B-8D1C-F10049E4F3DE}"/>
              </a:ext>
            </a:extLst>
          </p:cNvPr>
          <p:cNvSpPr>
            <a:spLocks/>
          </p:cNvSpPr>
          <p:nvPr/>
        </p:nvSpPr>
        <p:spPr>
          <a:xfrm>
            <a:off x="975273" y="37014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Bmob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更新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用户资料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60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搜索好友与推荐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831257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Bmob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模拟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用户数据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CA758AFC-CE74-473E-B726-FCED94BCD775}"/>
              </a:ext>
            </a:extLst>
          </p:cNvPr>
          <p:cNvSpPr>
            <a:spLocks/>
          </p:cNvSpPr>
          <p:nvPr/>
        </p:nvSpPr>
        <p:spPr>
          <a:xfrm>
            <a:off x="816017" y="22079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Bmob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根据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条件查询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好友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F94D680E-A552-4BC1-A5D6-265D25756A21}"/>
              </a:ext>
            </a:extLst>
          </p:cNvPr>
          <p:cNvSpPr>
            <a:spLocks/>
          </p:cNvSpPr>
          <p:nvPr/>
        </p:nvSpPr>
        <p:spPr>
          <a:xfrm>
            <a:off x="816017" y="29394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推荐好友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E0228DE-2D01-49F2-9239-979A39562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936104"/>
            <a:ext cx="1826897" cy="3795886"/>
          </a:xfrm>
          <a:prstGeom prst="rect">
            <a:avLst/>
          </a:prstGeom>
          <a:ln>
            <a:solidFill>
              <a:srgbClr val="C9394A"/>
            </a:solidFill>
          </a:ln>
        </p:spPr>
      </p:pic>
    </p:spTree>
    <p:extLst>
      <p:ext uri="{BB962C8B-B14F-4D97-AF65-F5344CB8AC3E}">
        <p14:creationId xmlns:p14="http://schemas.microsoft.com/office/powerpoint/2010/main" val="305237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从通讯录匹配好友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823637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获取用户联系人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信息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1BE3812F-47A5-4F67-8F28-888828A5EF0A}"/>
              </a:ext>
            </a:extLst>
          </p:cNvPr>
          <p:cNvSpPr>
            <a:spLocks/>
          </p:cNvSpPr>
          <p:nvPr/>
        </p:nvSpPr>
        <p:spPr>
          <a:xfrm>
            <a:off x="831257" y="218505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Bmob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根据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条件查询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48C6341-F073-44E7-91A4-3F747B6D72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36104"/>
            <a:ext cx="1826897" cy="3795886"/>
          </a:xfrm>
          <a:prstGeom prst="rect">
            <a:avLst/>
          </a:prstGeom>
          <a:ln>
            <a:solidFill>
              <a:srgbClr val="C9394A"/>
            </a:solidFill>
          </a:ln>
        </p:spPr>
      </p:pic>
    </p:spTree>
    <p:extLst>
      <p:ext uri="{BB962C8B-B14F-4D97-AF65-F5344CB8AC3E}">
        <p14:creationId xmlns:p14="http://schemas.microsoft.com/office/powerpoint/2010/main" val="249899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Android 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四大线程池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683568" y="16356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Thread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45964E47-3778-4904-9C96-2D92ADE96991}"/>
              </a:ext>
            </a:extLst>
          </p:cNvPr>
          <p:cNvSpPr>
            <a:spLocks/>
          </p:cNvSpPr>
          <p:nvPr/>
        </p:nvSpPr>
        <p:spPr>
          <a:xfrm>
            <a:off x="683568" y="28597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线程池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xmlns="" id="{F092DFC8-9096-4502-8C5B-A8ED4AA02398}"/>
              </a:ext>
            </a:extLst>
          </p:cNvPr>
          <p:cNvSpPr/>
          <p:nvPr/>
        </p:nvSpPr>
        <p:spPr>
          <a:xfrm>
            <a:off x="2872903" y="2328317"/>
            <a:ext cx="341389" cy="1414341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xmlns="" id="{71B24FEC-5EE0-4324-832A-CBDA9D19C01F}"/>
              </a:ext>
            </a:extLst>
          </p:cNvPr>
          <p:cNvSpPr/>
          <p:nvPr/>
        </p:nvSpPr>
        <p:spPr>
          <a:xfrm>
            <a:off x="3346176" y="2265255"/>
            <a:ext cx="2449959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FixThreadPool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xmlns="" id="{96C75968-7245-47D2-A5CB-DB3AE584FECA}"/>
              </a:ext>
            </a:extLst>
          </p:cNvPr>
          <p:cNvSpPr/>
          <p:nvPr/>
        </p:nvSpPr>
        <p:spPr>
          <a:xfrm>
            <a:off x="3346176" y="2676735"/>
            <a:ext cx="2449959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SingleThreadPool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xmlns="" id="{CA8363EA-FC33-4B74-B8A2-93CD5F5158C2}"/>
              </a:ext>
            </a:extLst>
          </p:cNvPr>
          <p:cNvSpPr/>
          <p:nvPr/>
        </p:nvSpPr>
        <p:spPr>
          <a:xfrm>
            <a:off x="3330936" y="3088215"/>
            <a:ext cx="2449959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CachedThreadPool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流程图: 可选过程 13">
            <a:extLst>
              <a:ext uri="{FF2B5EF4-FFF2-40B4-BE49-F238E27FC236}">
                <a16:creationId xmlns:a16="http://schemas.microsoft.com/office/drawing/2014/main" xmlns="" id="{745DCDF4-66E3-4475-A64C-AB76B8E105E1}"/>
              </a:ext>
            </a:extLst>
          </p:cNvPr>
          <p:cNvSpPr/>
          <p:nvPr/>
        </p:nvSpPr>
        <p:spPr>
          <a:xfrm>
            <a:off x="3330937" y="3522671"/>
            <a:ext cx="2841878" cy="26963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ScheduledThreadPool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7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自定义头部拉伸</a:t>
            </a: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ScrollView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232825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实现思路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FA5FC8F3-08A4-45B4-A312-C6CAE2314086}"/>
              </a:ext>
            </a:extLst>
          </p:cNvPr>
          <p:cNvSpPr>
            <a:spLocks/>
          </p:cNvSpPr>
          <p:nvPr/>
        </p:nvSpPr>
        <p:spPr>
          <a:xfrm>
            <a:off x="1232825" y="22155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触摸事件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FA5FC8F3-08A4-45B4-A312-C6CAE2314086}"/>
              </a:ext>
            </a:extLst>
          </p:cNvPr>
          <p:cNvSpPr>
            <a:spLocks/>
          </p:cNvSpPr>
          <p:nvPr/>
        </p:nvSpPr>
        <p:spPr>
          <a:xfrm>
            <a:off x="1232825" y="292876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</a:t>
            </a:r>
            <a:r>
              <a:rPr lang="en-US" altLang="zh-CN" sz="2000" kern="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回弹动画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572000" y="936104"/>
            <a:ext cx="4003796" cy="4011910"/>
            <a:chOff x="3923928" y="565795"/>
            <a:chExt cx="4003796" cy="40119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858" y="565795"/>
              <a:ext cx="1930866" cy="401191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565795"/>
              <a:ext cx="1930866" cy="401191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245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2732397" y="2294751"/>
            <a:ext cx="3679213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思维向导与</a:t>
            </a:r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App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演示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504" y="5452070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资料：</a:t>
            </a:r>
            <a:r>
              <a:rPr lang="en-US" altLang="zh-CN" dirty="0"/>
              <a:t>Source/Class/App</a:t>
            </a:r>
            <a:r>
              <a:rPr lang="zh-CN" altLang="en-US" dirty="0"/>
              <a:t>应用开发引导</a:t>
            </a:r>
            <a:r>
              <a:rPr lang="en-US" altLang="zh-CN" dirty="0"/>
              <a:t>.</a:t>
            </a:r>
            <a:r>
              <a:rPr lang="en-US" altLang="zh-CN" dirty="0" err="1"/>
              <a:t>xmind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3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267494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封装万能的</a:t>
            </a: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RecyclerView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适配器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475656" y="15636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传统适配器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9D3A4B1-E8E3-498A-B186-291DB9DBEF2E}"/>
              </a:ext>
            </a:extLst>
          </p:cNvPr>
          <p:cNvSpPr>
            <a:spLocks/>
          </p:cNvSpPr>
          <p:nvPr/>
        </p:nvSpPr>
        <p:spPr>
          <a:xfrm>
            <a:off x="1483276" y="230277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万能的</a:t>
            </a:r>
            <a:r>
              <a:rPr lang="en-US" altLang="zh-CN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Adapter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C4D238B6-CE01-42F1-B7DB-F02B05E59672}"/>
              </a:ext>
            </a:extLst>
          </p:cNvPr>
          <p:cNvSpPr>
            <a:spLocks/>
          </p:cNvSpPr>
          <p:nvPr/>
        </p:nvSpPr>
        <p:spPr>
          <a:xfrm>
            <a:off x="1460416" y="30495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万能的</a:t>
            </a:r>
            <a:r>
              <a:rPr lang="en-US" altLang="zh-CN" sz="200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ViewHolder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6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4094945" y="2294751"/>
            <a:ext cx="954107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融云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获取融云</a:t>
            </a:r>
            <a:r>
              <a:rPr lang="en-US" altLang="zh-CN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Token</a:t>
            </a: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30829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判断是否需要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获取</a:t>
            </a:r>
            <a:r>
              <a:rPr lang="en-US" altLang="zh-CN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Token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430829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OkHttp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Post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请求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Token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FACCE6BA-5BB8-4FAE-BF78-DDA8A129374E}"/>
              </a:ext>
            </a:extLst>
          </p:cNvPr>
          <p:cNvSpPr>
            <a:spLocks/>
          </p:cNvSpPr>
          <p:nvPr/>
        </p:nvSpPr>
        <p:spPr>
          <a:xfrm>
            <a:off x="453689" y="29241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Android 7.0 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明文请求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25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融云的集成与服务连接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119289" y="188819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融云集成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1119289" y="264257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服务连接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101CCFA-637C-443F-8D2F-88934CE1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414431"/>
            <a:ext cx="2463496" cy="22126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84CF08C-1FCE-4639-80AC-4B2477C8E309}"/>
              </a:ext>
            </a:extLst>
          </p:cNvPr>
          <p:cNvSpPr/>
          <p:nvPr/>
        </p:nvSpPr>
        <p:spPr>
          <a:xfrm>
            <a:off x="1547664" y="3839875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https://www.rongcloud.cn/docs/android_imlib.html</a:t>
            </a:r>
          </a:p>
        </p:txBody>
      </p:sp>
    </p:spTree>
    <p:extLst>
      <p:ext uri="{BB962C8B-B14F-4D97-AF65-F5344CB8AC3E}">
        <p14:creationId xmlns:p14="http://schemas.microsoft.com/office/powerpoint/2010/main" val="28006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融云的消息体系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30829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认识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Message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430829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发送消息与接收消息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FACCE6BA-5BB8-4FAE-BF78-DDA8A129374E}"/>
              </a:ext>
            </a:extLst>
          </p:cNvPr>
          <p:cNvSpPr>
            <a:spLocks/>
          </p:cNvSpPr>
          <p:nvPr/>
        </p:nvSpPr>
        <p:spPr>
          <a:xfrm>
            <a:off x="453689" y="2939579"/>
            <a:ext cx="8565279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https://www.rongcloud.cn/docs/message_architecture.html</a:t>
            </a:r>
            <a:endParaRPr lang="zh-CN" altLang="en-US" u="none" strike="noStrike" kern="1200" cap="none" spc="0" baseline="0" dirty="0">
              <a:solidFill>
                <a:srgbClr val="C942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43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发送添加好友消息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30829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自定义定义消息内容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430829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接收添加好友消息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08A058E7-72FC-4625-B03A-DF98EEE29322}"/>
              </a:ext>
            </a:extLst>
          </p:cNvPr>
          <p:cNvGrpSpPr/>
          <p:nvPr/>
        </p:nvGrpSpPr>
        <p:grpSpPr>
          <a:xfrm>
            <a:off x="4283968" y="1455626"/>
            <a:ext cx="4187552" cy="2232248"/>
            <a:chOff x="4283968" y="1429147"/>
            <a:chExt cx="4187552" cy="223224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0D64F6-4137-4404-B896-7557D9DD80DB}"/>
                </a:ext>
              </a:extLst>
            </p:cNvPr>
            <p:cNvSpPr/>
            <p:nvPr/>
          </p:nvSpPr>
          <p:spPr>
            <a:xfrm>
              <a:off x="4283968" y="1429147"/>
              <a:ext cx="1368152" cy="2232248"/>
            </a:xfrm>
            <a:prstGeom prst="rect">
              <a:avLst/>
            </a:prstGeom>
            <a:solidFill>
              <a:srgbClr val="C9394A"/>
            </a:solidFill>
            <a:ln>
              <a:solidFill>
                <a:srgbClr val="C94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 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019DA257-7B08-4524-B1A2-9145627B04FF}"/>
                </a:ext>
              </a:extLst>
            </p:cNvPr>
            <p:cNvSpPr/>
            <p:nvPr/>
          </p:nvSpPr>
          <p:spPr>
            <a:xfrm>
              <a:off x="7103368" y="1429147"/>
              <a:ext cx="1368152" cy="2232248"/>
            </a:xfrm>
            <a:prstGeom prst="rect">
              <a:avLst/>
            </a:prstGeom>
            <a:solidFill>
              <a:srgbClr val="C9394A"/>
            </a:solidFill>
            <a:ln>
              <a:solidFill>
                <a:srgbClr val="C94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 B</a:t>
              </a: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 拒绝</a:t>
              </a: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xmlns="" id="{4347F4B4-DC22-4C5E-8D62-C461FFC6158E}"/>
                </a:ext>
              </a:extLst>
            </p:cNvPr>
            <p:cNvSpPr/>
            <p:nvPr/>
          </p:nvSpPr>
          <p:spPr>
            <a:xfrm>
              <a:off x="5918659" y="2031630"/>
              <a:ext cx="936104" cy="504056"/>
            </a:xfrm>
            <a:prstGeom prst="rightArrow">
              <a:avLst/>
            </a:prstGeom>
            <a:solidFill>
              <a:srgbClr val="C9394A"/>
            </a:solidFill>
            <a:ln>
              <a:solidFill>
                <a:srgbClr val="C94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</a:p>
          </p:txBody>
        </p:sp>
        <p:sp>
          <p:nvSpPr>
            <p:cNvPr id="11" name="箭头: 左 10">
              <a:extLst>
                <a:ext uri="{FF2B5EF4-FFF2-40B4-BE49-F238E27FC236}">
                  <a16:creationId xmlns:a16="http://schemas.microsoft.com/office/drawing/2014/main" xmlns="" id="{17DD7972-B42C-4F18-9ECC-EED3C09FD884}"/>
                </a:ext>
              </a:extLst>
            </p:cNvPr>
            <p:cNvSpPr/>
            <p:nvPr/>
          </p:nvSpPr>
          <p:spPr>
            <a:xfrm>
              <a:off x="5893457" y="2718095"/>
              <a:ext cx="900100" cy="494526"/>
            </a:xfrm>
            <a:prstGeom prst="leftArrow">
              <a:avLst/>
            </a:prstGeom>
            <a:solidFill>
              <a:srgbClr val="C9394A"/>
            </a:solidFill>
            <a:ln>
              <a:solidFill>
                <a:srgbClr val="C94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2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LitePal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数据库的集成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30829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LitePal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集成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430829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存储请求好友列表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ADDB4A2-AC76-4533-AF52-67EC6D58BE22}"/>
              </a:ext>
            </a:extLst>
          </p:cNvPr>
          <p:cNvSpPr/>
          <p:nvPr/>
        </p:nvSpPr>
        <p:spPr>
          <a:xfrm>
            <a:off x="1043608" y="3147814"/>
            <a:ext cx="513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https://github.com/LitePalFramework/LitePal</a:t>
            </a:r>
          </a:p>
        </p:txBody>
      </p:sp>
    </p:spTree>
    <p:extLst>
      <p:ext uri="{BB962C8B-B14F-4D97-AF65-F5344CB8AC3E}">
        <p14:creationId xmlns:p14="http://schemas.microsoft.com/office/powerpoint/2010/main" val="89295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CA947AA-9EDF-4F16-A6A4-00D000745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63" y="917866"/>
            <a:ext cx="6228184" cy="2330703"/>
          </a:xfrm>
          <a:prstGeom prst="rect">
            <a:avLst/>
          </a:prstGeom>
        </p:spPr>
      </p:pic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EventBus</a:t>
            </a:r>
            <a:r>
              <a:rPr lang="en-US" altLang="zh-CN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 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事件栈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539552" y="287674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EventBus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集成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FC9C9DFC-93B8-4962-954A-2801A4606842}"/>
              </a:ext>
            </a:extLst>
          </p:cNvPr>
          <p:cNvSpPr>
            <a:spLocks/>
          </p:cNvSpPr>
          <p:nvPr/>
        </p:nvSpPr>
        <p:spPr>
          <a:xfrm>
            <a:off x="539551" y="365187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EventBus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发送与接收事件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68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同意添加好友消息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30829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自定义定义消息内容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430829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反馈消息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03108429-BDE2-4492-9894-084EAED5723F}"/>
              </a:ext>
            </a:extLst>
          </p:cNvPr>
          <p:cNvGrpSpPr/>
          <p:nvPr/>
        </p:nvGrpSpPr>
        <p:grpSpPr>
          <a:xfrm>
            <a:off x="4283968" y="1455626"/>
            <a:ext cx="4187552" cy="2232248"/>
            <a:chOff x="4283968" y="1429147"/>
            <a:chExt cx="4187552" cy="223224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74DC897E-1479-4F5C-8760-72DF07164E21}"/>
                </a:ext>
              </a:extLst>
            </p:cNvPr>
            <p:cNvSpPr/>
            <p:nvPr/>
          </p:nvSpPr>
          <p:spPr>
            <a:xfrm>
              <a:off x="4283968" y="1429147"/>
              <a:ext cx="1368152" cy="2232248"/>
            </a:xfrm>
            <a:prstGeom prst="rect">
              <a:avLst/>
            </a:prstGeom>
            <a:solidFill>
              <a:srgbClr val="C9394A"/>
            </a:solidFill>
            <a:ln>
              <a:solidFill>
                <a:srgbClr val="C94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 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FBB05CF3-C684-4D74-9EE7-2EE86C314DD7}"/>
                </a:ext>
              </a:extLst>
            </p:cNvPr>
            <p:cNvSpPr/>
            <p:nvPr/>
          </p:nvSpPr>
          <p:spPr>
            <a:xfrm>
              <a:off x="7103368" y="1429147"/>
              <a:ext cx="1368152" cy="2232248"/>
            </a:xfrm>
            <a:prstGeom prst="rect">
              <a:avLst/>
            </a:prstGeom>
            <a:solidFill>
              <a:srgbClr val="C9394A"/>
            </a:solidFill>
            <a:ln>
              <a:solidFill>
                <a:srgbClr val="C94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 B</a:t>
              </a: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 拒绝</a:t>
              </a: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xmlns="" id="{16C98DEA-11A1-4F44-B954-C35FC5540BE6}"/>
                </a:ext>
              </a:extLst>
            </p:cNvPr>
            <p:cNvSpPr/>
            <p:nvPr/>
          </p:nvSpPr>
          <p:spPr>
            <a:xfrm>
              <a:off x="5918659" y="2031630"/>
              <a:ext cx="936104" cy="504056"/>
            </a:xfrm>
            <a:prstGeom prst="rightArrow">
              <a:avLst/>
            </a:prstGeom>
            <a:solidFill>
              <a:srgbClr val="C9394A"/>
            </a:solidFill>
            <a:ln>
              <a:solidFill>
                <a:srgbClr val="C94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</a:p>
          </p:txBody>
        </p:sp>
        <p:sp>
          <p:nvSpPr>
            <p:cNvPr id="9" name="箭头: 左 8">
              <a:extLst>
                <a:ext uri="{FF2B5EF4-FFF2-40B4-BE49-F238E27FC236}">
                  <a16:creationId xmlns:a16="http://schemas.microsoft.com/office/drawing/2014/main" xmlns="" id="{87F2CFB2-60FE-4E36-8CAD-E550835410C8}"/>
                </a:ext>
              </a:extLst>
            </p:cNvPr>
            <p:cNvSpPr/>
            <p:nvPr/>
          </p:nvSpPr>
          <p:spPr>
            <a:xfrm>
              <a:off x="5893457" y="2718095"/>
              <a:ext cx="900100" cy="494526"/>
            </a:xfrm>
            <a:prstGeom prst="leftArrow">
              <a:avLst/>
            </a:prstGeom>
            <a:solidFill>
              <a:srgbClr val="C9394A"/>
            </a:solidFill>
            <a:ln>
              <a:solidFill>
                <a:srgbClr val="C942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37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会话管理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30829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Conversation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430829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未读消息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22D74FB-95AB-422A-B965-76D20EA81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008112"/>
            <a:ext cx="1826897" cy="3795886"/>
          </a:xfrm>
          <a:prstGeom prst="rect">
            <a:avLst/>
          </a:prstGeom>
          <a:ln>
            <a:solidFill>
              <a:srgbClr val="C9425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669DED9-45FD-43CB-BDEE-4C308E344290}"/>
              </a:ext>
            </a:extLst>
          </p:cNvPr>
          <p:cNvSpPr/>
          <p:nvPr/>
        </p:nvSpPr>
        <p:spPr>
          <a:xfrm>
            <a:off x="1122621" y="2911575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https://www.rongcloud.cn/docs/android_imlib.html#get_conversation</a:t>
            </a:r>
          </a:p>
        </p:txBody>
      </p:sp>
    </p:spTree>
    <p:extLst>
      <p:ext uri="{BB962C8B-B14F-4D97-AF65-F5344CB8AC3E}">
        <p14:creationId xmlns:p14="http://schemas.microsoft.com/office/powerpoint/2010/main" val="276973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2952807" y="2294751"/>
            <a:ext cx="3238386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Google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与</a:t>
            </a:r>
            <a:r>
              <a:rPr lang="en-US" altLang="zh-CN" sz="3000" b="1" kern="0" dirty="0" err="1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Gradle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3710225" y="2294751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即时通讯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全部好友列表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047281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查询全部好友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1047281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列表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A750F28-FEE2-49E8-8DD3-D53549781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80121"/>
            <a:ext cx="1826897" cy="3795885"/>
          </a:xfrm>
          <a:prstGeom prst="rect">
            <a:avLst/>
          </a:prstGeom>
          <a:ln>
            <a:solidFill>
              <a:srgbClr val="C94251"/>
            </a:solidFill>
          </a:ln>
        </p:spPr>
      </p:pic>
    </p:spTree>
    <p:extLst>
      <p:ext uri="{BB962C8B-B14F-4D97-AF65-F5344CB8AC3E}">
        <p14:creationId xmlns:p14="http://schemas.microsoft.com/office/powerpoint/2010/main" val="1790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发送文本消息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047281" y="149163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实现对话列表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1047281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发送文本消息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F92577D4-E046-49DC-A47E-A4353A7F02DF}"/>
              </a:ext>
            </a:extLst>
          </p:cNvPr>
          <p:cNvSpPr>
            <a:spLocks/>
          </p:cNvSpPr>
          <p:nvPr/>
        </p:nvSpPr>
        <p:spPr>
          <a:xfrm>
            <a:off x="1037756" y="295086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接收文本消息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ABEB39C-BA4A-4D42-9A27-56EF684661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080119"/>
            <a:ext cx="1826897" cy="3795887"/>
          </a:xfrm>
          <a:prstGeom prst="rect">
            <a:avLst/>
          </a:prstGeom>
          <a:ln>
            <a:solidFill>
              <a:srgbClr val="C94251"/>
            </a:solidFill>
          </a:ln>
        </p:spPr>
      </p:pic>
    </p:spTree>
    <p:extLst>
      <p:ext uri="{BB962C8B-B14F-4D97-AF65-F5344CB8AC3E}">
        <p14:creationId xmlns:p14="http://schemas.microsoft.com/office/powerpoint/2010/main" val="332468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263551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发送图片消息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539552" y="139908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读取相机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/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相册图片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539552" y="215346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上传到</a:t>
            </a: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BmobFile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9C76130D-A65B-4A66-8832-E87CD09CC995}"/>
              </a:ext>
            </a:extLst>
          </p:cNvPr>
          <p:cNvSpPr>
            <a:spLocks/>
          </p:cNvSpPr>
          <p:nvPr/>
        </p:nvSpPr>
        <p:spPr>
          <a:xfrm>
            <a:off x="547192" y="290331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PhotoView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预览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AC150D46-D14B-4749-AE37-91700DD47308}"/>
              </a:ext>
            </a:extLst>
          </p:cNvPr>
          <p:cNvGrpSpPr/>
          <p:nvPr/>
        </p:nvGrpSpPr>
        <p:grpSpPr>
          <a:xfrm>
            <a:off x="4231238" y="1059582"/>
            <a:ext cx="3839573" cy="3795887"/>
            <a:chOff x="5580112" y="521493"/>
            <a:chExt cx="3839573" cy="379588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7FAAE78C-EFAE-4ECF-ACE0-EDA10D8F2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521493"/>
              <a:ext cx="1826897" cy="3795887"/>
            </a:xfrm>
            <a:prstGeom prst="rect">
              <a:avLst/>
            </a:prstGeom>
            <a:ln>
              <a:solidFill>
                <a:srgbClr val="C9425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020ADBC1-0FE0-4423-B3F8-C996EDE4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2788" y="521493"/>
              <a:ext cx="1826897" cy="3795886"/>
            </a:xfrm>
            <a:prstGeom prst="rect">
              <a:avLst/>
            </a:prstGeom>
            <a:ln>
              <a:solidFill>
                <a:srgbClr val="C9425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0058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发送位置消息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344713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实现高德地图预览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399209" y="223079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实现兴趣点查找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F92577D4-E046-49DC-A47E-A4353A7F02DF}"/>
              </a:ext>
            </a:extLst>
          </p:cNvPr>
          <p:cNvSpPr>
            <a:spLocks/>
          </p:cNvSpPr>
          <p:nvPr/>
        </p:nvSpPr>
        <p:spPr>
          <a:xfrm>
            <a:off x="372122" y="293381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实现正反编码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D85F1BD9-8B1B-4AF6-BA29-F32DF2C05429}"/>
              </a:ext>
            </a:extLst>
          </p:cNvPr>
          <p:cNvGrpSpPr/>
          <p:nvPr/>
        </p:nvGrpSpPr>
        <p:grpSpPr>
          <a:xfrm>
            <a:off x="3419872" y="1463154"/>
            <a:ext cx="5211973" cy="3268836"/>
            <a:chOff x="4202435" y="295882"/>
            <a:chExt cx="5854443" cy="380136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2C153053-07BC-46C2-8029-99318F6E7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122" y="295882"/>
              <a:ext cx="1825756" cy="3793516"/>
            </a:xfrm>
            <a:prstGeom prst="rect">
              <a:avLst/>
            </a:prstGeom>
            <a:ln>
              <a:solidFill>
                <a:srgbClr val="C94251"/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5B8EC512-1DAE-4113-81CB-65882ED18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239" y="295882"/>
              <a:ext cx="1825756" cy="3793516"/>
            </a:xfrm>
            <a:prstGeom prst="rect">
              <a:avLst/>
            </a:prstGeom>
            <a:ln>
              <a:solidFill>
                <a:srgbClr val="C94251"/>
              </a:solidFill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3E3303AD-D5B2-450A-A0E0-7FB845A2B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435" y="303734"/>
              <a:ext cx="1825756" cy="3793516"/>
            </a:xfrm>
            <a:prstGeom prst="rect">
              <a:avLst/>
            </a:prstGeom>
            <a:ln>
              <a:solidFill>
                <a:srgbClr val="C9425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921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讯飞语音听写识别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848769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集成讯飞语音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903265" y="223079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实现听写识字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3C621D4-542C-4746-A323-8033CEE3C9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16822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B9D633E4-80AF-491A-B15A-6CE7ACB8B6E0}"/>
              </a:ext>
            </a:extLst>
          </p:cNvPr>
          <p:cNvSpPr/>
          <p:nvPr/>
        </p:nvSpPr>
        <p:spPr>
          <a:xfrm>
            <a:off x="1427881" y="2995050"/>
            <a:ext cx="313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https://www.xfyun.cn/doc/</a:t>
            </a:r>
          </a:p>
        </p:txBody>
      </p:sp>
    </p:spTree>
    <p:extLst>
      <p:ext uri="{BB962C8B-B14F-4D97-AF65-F5344CB8AC3E}">
        <p14:creationId xmlns:p14="http://schemas.microsoft.com/office/powerpoint/2010/main" val="210127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3517864" y="2294751"/>
            <a:ext cx="210826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音视频通话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音视频双端通信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043608" y="15636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拨打语音电话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1081709" y="229133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接收反馈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F97D3084-1632-485E-8BE6-EE5F153B82D3}"/>
              </a:ext>
            </a:extLst>
          </p:cNvPr>
          <p:cNvSpPr>
            <a:spLocks/>
          </p:cNvSpPr>
          <p:nvPr/>
        </p:nvSpPr>
        <p:spPr>
          <a:xfrm>
            <a:off x="1043609" y="302475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拨打视频电话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1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认识窗口</a:t>
            </a: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WindowManager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043608" y="157461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什么是</a:t>
            </a: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WindowManager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?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1081709" y="230231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WindowManager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</a:t>
            </a:r>
            <a:r>
              <a:rPr lang="en-US" altLang="zh-CN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Flag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F97D3084-1632-485E-8BE6-EE5F153B82D3}"/>
              </a:ext>
            </a:extLst>
          </p:cNvPr>
          <p:cNvSpPr>
            <a:spLocks/>
          </p:cNvSpPr>
          <p:nvPr/>
        </p:nvSpPr>
        <p:spPr>
          <a:xfrm>
            <a:off x="1043609" y="30357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WindowManager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</a:t>
            </a:r>
            <a:r>
              <a:rPr lang="en-US" altLang="zh-CN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Type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0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实现音频通话服务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009180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监听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通话状态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1047281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处理各个通话的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逻辑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F97D3084-1632-485E-8BE6-EE5F153B82D3}"/>
              </a:ext>
            </a:extLst>
          </p:cNvPr>
          <p:cNvSpPr>
            <a:spLocks/>
          </p:cNvSpPr>
          <p:nvPr/>
        </p:nvSpPr>
        <p:spPr>
          <a:xfrm>
            <a:off x="1009181" y="297943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通话的计时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08C524C-56CF-42A6-B3EC-2BAA28CED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088830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</p:spTree>
    <p:extLst>
      <p:ext uri="{BB962C8B-B14F-4D97-AF65-F5344CB8AC3E}">
        <p14:creationId xmlns:p14="http://schemas.microsoft.com/office/powerpoint/2010/main" val="40837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结合</a:t>
            </a:r>
            <a:r>
              <a:rPr lang="en-US" altLang="zh-CN" sz="3000" dirty="0">
                <a:solidFill>
                  <a:srgbClr val="C9394A"/>
                </a:solidFill>
                <a:cs typeface="Times New Roman" charset="0"/>
              </a:rPr>
              <a:t>Google</a:t>
            </a: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迁移</a:t>
            </a:r>
            <a:r>
              <a:rPr lang="en-US" altLang="zh-CN" sz="3000" dirty="0" err="1">
                <a:solidFill>
                  <a:srgbClr val="C9394A"/>
                </a:solidFill>
                <a:cs typeface="Times New Roman" charset="0"/>
              </a:rPr>
              <a:t>AndroidX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45C46699-1C17-4D52-BC92-12F4D4A8C9C5}"/>
              </a:ext>
            </a:extLst>
          </p:cNvPr>
          <p:cNvSpPr>
            <a:spLocks/>
          </p:cNvSpPr>
          <p:nvPr/>
        </p:nvSpPr>
        <p:spPr>
          <a:xfrm>
            <a:off x="426046" y="151377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AndroidX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是什么 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DC07EC5C-FEC5-44A9-8F4D-D005E6EF5895}"/>
              </a:ext>
            </a:extLst>
          </p:cNvPr>
          <p:cNvSpPr>
            <a:spLocks/>
          </p:cNvSpPr>
          <p:nvPr/>
        </p:nvSpPr>
        <p:spPr>
          <a:xfrm>
            <a:off x="395536" y="222460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如何使用 </a:t>
            </a:r>
            <a:r>
              <a:rPr lang="en-US" altLang="zh-CN" sz="2000" u="none" strike="noStrike" kern="1200" cap="none" spc="0" baseline="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AndroidX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?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264CD2E7-3483-48A6-A9EE-CB9C244263BA}"/>
              </a:ext>
            </a:extLst>
          </p:cNvPr>
          <p:cNvSpPr>
            <a:spLocks/>
          </p:cNvSpPr>
          <p:nvPr/>
        </p:nvSpPr>
        <p:spPr>
          <a:xfrm>
            <a:off x="426045" y="29354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旧项目如何迁移 </a:t>
            </a:r>
            <a:r>
              <a:rPr lang="en-US" altLang="zh-CN" sz="2000" u="none" strike="noStrike" kern="1200" cap="none" spc="0" baseline="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AndroidX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?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435570" y="364981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https://developer.android.google.cn/jetpack/androidx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67038"/>
            <a:ext cx="1721159" cy="18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实现视频通话服务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937172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处理通话的逻辑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975273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显示摄像头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7FD193D-9B3A-42D9-9AE8-24C3147FF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160838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</p:spTree>
    <p:extLst>
      <p:ext uri="{BB962C8B-B14F-4D97-AF65-F5344CB8AC3E}">
        <p14:creationId xmlns:p14="http://schemas.microsoft.com/office/powerpoint/2010/main" val="71698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实现音频通话悬浮窗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937172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可释放焦点的</a:t>
            </a:r>
            <a:r>
              <a:rPr lang="en-US" altLang="zh-CN" sz="2000" dirty="0" err="1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WindowManager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975273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可拖拽的窗口</a:t>
            </a: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View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160838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</p:spTree>
    <p:extLst>
      <p:ext uri="{BB962C8B-B14F-4D97-AF65-F5344CB8AC3E}">
        <p14:creationId xmlns:p14="http://schemas.microsoft.com/office/powerpoint/2010/main" val="339704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实现通话记录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865164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数据库表的设计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903265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采集通话的状态动作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F97D3084-1632-485E-8BE6-EE5F153B82D3}"/>
              </a:ext>
            </a:extLst>
          </p:cNvPr>
          <p:cNvSpPr>
            <a:spLocks/>
          </p:cNvSpPr>
          <p:nvPr/>
        </p:nvSpPr>
        <p:spPr>
          <a:xfrm>
            <a:off x="865165" y="297943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显示通话列表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6B62C54-9491-4576-AC69-4F74759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088830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</p:spTree>
    <p:extLst>
      <p:ext uri="{BB962C8B-B14F-4D97-AF65-F5344CB8AC3E}">
        <p14:creationId xmlns:p14="http://schemas.microsoft.com/office/powerpoint/2010/main" val="16993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3501835" y="2294751"/>
            <a:ext cx="214033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App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基本功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4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二维码</a:t>
            </a: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Zxing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的扫描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426046" y="11914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集成</a:t>
            </a: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Zxing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</a:t>
            </a:r>
            <a:r>
              <a:rPr lang="en-US" altLang="zh-CN" sz="200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Libaray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464147" y="191913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添加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手电筒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开关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F97D3084-1632-485E-8BE6-EE5F153B82D3}"/>
              </a:ext>
            </a:extLst>
          </p:cNvPr>
          <p:cNvSpPr>
            <a:spLocks/>
          </p:cNvSpPr>
          <p:nvPr/>
        </p:nvSpPr>
        <p:spPr>
          <a:xfrm>
            <a:off x="426047" y="265255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从相册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扫描二维码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74292A5D-DC1B-4001-AADD-0C7CD71199AD}"/>
              </a:ext>
            </a:extLst>
          </p:cNvPr>
          <p:cNvSpPr>
            <a:spLocks/>
          </p:cNvSpPr>
          <p:nvPr/>
        </p:nvSpPr>
        <p:spPr>
          <a:xfrm>
            <a:off x="426046" y="338025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解析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二维码信息添加好友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6C98D5-FDAE-4654-81B6-B42BFA95EB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959025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62D9AC4-0117-4F9C-8B57-C9F7CCF94E89}"/>
              </a:ext>
            </a:extLst>
          </p:cNvPr>
          <p:cNvSpPr/>
          <p:nvPr/>
        </p:nvSpPr>
        <p:spPr>
          <a:xfrm>
            <a:off x="827584" y="4490174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https://github.com/yipianfengye/android-zxingLibrary</a:t>
            </a:r>
          </a:p>
        </p:txBody>
      </p:sp>
    </p:spTree>
    <p:extLst>
      <p:ext uri="{BB962C8B-B14F-4D97-AF65-F5344CB8AC3E}">
        <p14:creationId xmlns:p14="http://schemas.microsoft.com/office/powerpoint/2010/main" val="31930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6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79575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 err="1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Zxing</a:t>
            </a: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的性能优化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827584" y="16356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下载</a:t>
            </a: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Zxing</a:t>
            </a:r>
            <a:r>
              <a:rPr lang="zh-CN" altLang="en-US" sz="2000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源码</a:t>
            </a:r>
            <a:endParaRPr lang="zh-CN" altLang="en-US" sz="2000" u="none" strike="noStrike" kern="1200" cap="none" spc="0" baseline="0" dirty="0">
              <a:solidFill>
                <a:srgbClr val="C942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865685" y="236334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优化</a:t>
            </a:r>
            <a:r>
              <a:rPr lang="zh-CN" altLang="en-US" sz="2000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传递参数</a:t>
            </a:r>
            <a:endParaRPr lang="zh-CN" altLang="en-US" sz="2000" u="none" strike="noStrike" kern="1200" cap="none" spc="0" baseline="0" dirty="0">
              <a:solidFill>
                <a:srgbClr val="C942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6E1AD33C-7A61-43D1-ABB4-704ECE6E0F02}"/>
              </a:ext>
            </a:extLst>
          </p:cNvPr>
          <p:cNvSpPr>
            <a:spLocks/>
          </p:cNvSpPr>
          <p:nvPr/>
        </p:nvSpPr>
        <p:spPr>
          <a:xfrm>
            <a:off x="827585" y="307771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缩短</a:t>
            </a:r>
            <a:r>
              <a:rPr lang="zh-CN" altLang="en-US" sz="2000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自动聚焦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时间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xmlns="" id="{D8524599-58D5-4BDA-8911-2B39BFF5E03A}"/>
              </a:ext>
            </a:extLst>
          </p:cNvPr>
          <p:cNvSpPr>
            <a:spLocks/>
          </p:cNvSpPr>
          <p:nvPr/>
        </p:nvSpPr>
        <p:spPr>
          <a:xfrm>
            <a:off x="4499991" y="164230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优化</a:t>
            </a:r>
            <a:r>
              <a:rPr lang="zh-CN" altLang="en-US" sz="2000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扫描精度</a:t>
            </a:r>
            <a:endParaRPr lang="zh-CN" altLang="en-US" sz="2000" u="none" strike="noStrike" kern="1200" cap="none" spc="0" baseline="0" dirty="0">
              <a:solidFill>
                <a:srgbClr val="C942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BB4E8DBF-9E80-45D1-8AFA-CFA108AD3152}"/>
              </a:ext>
            </a:extLst>
          </p:cNvPr>
          <p:cNvSpPr>
            <a:spLocks/>
          </p:cNvSpPr>
          <p:nvPr/>
        </p:nvSpPr>
        <p:spPr>
          <a:xfrm>
            <a:off x="4499992" y="248338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快速扫描</a:t>
            </a:r>
            <a:endParaRPr lang="zh-CN" altLang="en-US" sz="2000" u="none" strike="noStrike" kern="1200" cap="none" spc="0" baseline="0" dirty="0">
              <a:solidFill>
                <a:srgbClr val="C942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应用图片分享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793156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View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的截图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831257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Bitmap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保存到相册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3552F05-09FF-4184-AA6D-C0BE8C874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944814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</p:spTree>
    <p:extLst>
      <p:ext uri="{BB962C8B-B14F-4D97-AF65-F5344CB8AC3E}">
        <p14:creationId xmlns:p14="http://schemas.microsoft.com/office/powerpoint/2010/main" val="8940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隐私设置禁止联系人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392728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创建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隐私库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430829" y="22460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联系人查找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过滤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0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4094945" y="2294751"/>
            <a:ext cx="954107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星球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311860" y="411510"/>
            <a:ext cx="252028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随机碰撞好友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xmlns="" id="{CFD51EFB-2685-4984-B322-853601CAA06E}"/>
              </a:ext>
            </a:extLst>
          </p:cNvPr>
          <p:cNvSpPr>
            <a:spLocks/>
          </p:cNvSpPr>
          <p:nvPr/>
        </p:nvSpPr>
        <p:spPr>
          <a:xfrm>
            <a:off x="3933494" y="1529904"/>
            <a:ext cx="1430338" cy="458786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好友库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圆角矩形">
            <a:extLst>
              <a:ext uri="{FF2B5EF4-FFF2-40B4-BE49-F238E27FC236}">
                <a16:creationId xmlns:a16="http://schemas.microsoft.com/office/drawing/2014/main" xmlns="" id="{EAA2C5D1-7F20-4274-AFD5-5E0F71CE5871}"/>
              </a:ext>
            </a:extLst>
          </p:cNvPr>
          <p:cNvSpPr>
            <a:spLocks/>
          </p:cNvSpPr>
          <p:nvPr/>
        </p:nvSpPr>
        <p:spPr>
          <a:xfrm>
            <a:off x="3936669" y="2458591"/>
            <a:ext cx="1430337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u="none" strike="noStrike" kern="1200" cap="none" spc="0" baseline="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随机数</a:t>
            </a:r>
          </a:p>
        </p:txBody>
      </p:sp>
      <p:sp>
        <p:nvSpPr>
          <p:cNvPr id="9" name="圆角矩形">
            <a:extLst>
              <a:ext uri="{FF2B5EF4-FFF2-40B4-BE49-F238E27FC236}">
                <a16:creationId xmlns:a16="http://schemas.microsoft.com/office/drawing/2014/main" xmlns="" id="{1D5E163C-824C-4316-B182-7F3107F1E500}"/>
              </a:ext>
            </a:extLst>
          </p:cNvPr>
          <p:cNvSpPr>
            <a:spLocks/>
          </p:cNvSpPr>
          <p:nvPr/>
        </p:nvSpPr>
        <p:spPr>
          <a:xfrm>
            <a:off x="3933494" y="3474591"/>
            <a:ext cx="1430338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碰撞好友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下箭头">
            <a:extLst>
              <a:ext uri="{FF2B5EF4-FFF2-40B4-BE49-F238E27FC236}">
                <a16:creationId xmlns:a16="http://schemas.microsoft.com/office/drawing/2014/main" xmlns="" id="{7BE29305-8EC4-4B06-BB27-6EAF062BFBEC}"/>
              </a:ext>
            </a:extLst>
          </p:cNvPr>
          <p:cNvSpPr>
            <a:spLocks/>
          </p:cNvSpPr>
          <p:nvPr/>
        </p:nvSpPr>
        <p:spPr>
          <a:xfrm>
            <a:off x="4541507" y="2079179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2" name="下箭头">
            <a:extLst>
              <a:ext uri="{FF2B5EF4-FFF2-40B4-BE49-F238E27FC236}">
                <a16:creationId xmlns:a16="http://schemas.microsoft.com/office/drawing/2014/main" xmlns="" id="{14EA2919-73A2-46BA-9D34-592C10A6614D}"/>
              </a:ext>
            </a:extLst>
          </p:cNvPr>
          <p:cNvSpPr>
            <a:spLocks/>
          </p:cNvSpPr>
          <p:nvPr/>
        </p:nvSpPr>
        <p:spPr>
          <a:xfrm>
            <a:off x="4541507" y="3044379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6404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000" dirty="0" err="1">
                <a:solidFill>
                  <a:srgbClr val="C9394A"/>
                </a:solidFill>
                <a:cs typeface="Times New Roman" charset="0"/>
              </a:rPr>
              <a:t>Gradle</a:t>
            </a: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本地化构建技巧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45C46699-1C17-4D52-BC92-12F4D4A8C9C5}"/>
              </a:ext>
            </a:extLst>
          </p:cNvPr>
          <p:cNvSpPr>
            <a:spLocks/>
          </p:cNvSpPr>
          <p:nvPr/>
        </p:nvSpPr>
        <p:spPr>
          <a:xfrm>
            <a:off x="426046" y="151377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如何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自定义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gradle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配置文件 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DC07EC5C-FEC5-44A9-8F4D-D005E6EF5895}"/>
              </a:ext>
            </a:extLst>
          </p:cNvPr>
          <p:cNvSpPr>
            <a:spLocks/>
          </p:cNvSpPr>
          <p:nvPr/>
        </p:nvSpPr>
        <p:spPr>
          <a:xfrm>
            <a:off x="395536" y="222460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如何</a:t>
            </a: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引用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自定义的配置属性 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264CD2E7-3483-48A6-A9EE-CB9C244263BA}"/>
              </a:ext>
            </a:extLst>
          </p:cNvPr>
          <p:cNvSpPr>
            <a:spLocks/>
          </p:cNvSpPr>
          <p:nvPr/>
        </p:nvSpPr>
        <p:spPr>
          <a:xfrm>
            <a:off x="426045" y="29354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如何配置</a:t>
            </a:r>
            <a:r>
              <a:rPr lang="en-US" altLang="zh-CN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Gradle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常量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88953"/>
            <a:ext cx="1868011" cy="19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灵魂匹配好友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xmlns="" id="{F3A0EE23-D1AA-44D4-8118-0134B34C6EEF}"/>
              </a:ext>
            </a:extLst>
          </p:cNvPr>
          <p:cNvSpPr>
            <a:spLocks/>
          </p:cNvSpPr>
          <p:nvPr/>
        </p:nvSpPr>
        <p:spPr>
          <a:xfrm>
            <a:off x="3933494" y="1529904"/>
            <a:ext cx="1430338" cy="458786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四要素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D15F2EF5-A55C-4384-A0F5-81D057F15996}"/>
              </a:ext>
            </a:extLst>
          </p:cNvPr>
          <p:cNvSpPr>
            <a:spLocks/>
          </p:cNvSpPr>
          <p:nvPr/>
        </p:nvSpPr>
        <p:spPr>
          <a:xfrm>
            <a:off x="1475656" y="2458591"/>
            <a:ext cx="1943488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u="none" strike="noStrike" kern="1200" cap="none" spc="0" baseline="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计算匹配度</a:t>
            </a:r>
          </a:p>
        </p:txBody>
      </p:sp>
      <p:sp>
        <p:nvSpPr>
          <p:cNvPr id="8" name="圆角矩形">
            <a:extLst>
              <a:ext uri="{FF2B5EF4-FFF2-40B4-BE49-F238E27FC236}">
                <a16:creationId xmlns:a16="http://schemas.microsoft.com/office/drawing/2014/main" xmlns="" id="{65AED5EC-4722-4BE0-B050-FE91BD200D4B}"/>
              </a:ext>
            </a:extLst>
          </p:cNvPr>
          <p:cNvSpPr>
            <a:spLocks/>
          </p:cNvSpPr>
          <p:nvPr/>
        </p:nvSpPr>
        <p:spPr>
          <a:xfrm>
            <a:off x="3936669" y="2458591"/>
            <a:ext cx="1430337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分析好友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圆角矩形">
            <a:extLst>
              <a:ext uri="{FF2B5EF4-FFF2-40B4-BE49-F238E27FC236}">
                <a16:creationId xmlns:a16="http://schemas.microsoft.com/office/drawing/2014/main" xmlns="" id="{7888641A-8319-4261-838B-C1226BAA2943}"/>
              </a:ext>
            </a:extLst>
          </p:cNvPr>
          <p:cNvSpPr>
            <a:spLocks/>
          </p:cNvSpPr>
          <p:nvPr/>
        </p:nvSpPr>
        <p:spPr>
          <a:xfrm>
            <a:off x="3933494" y="3474591"/>
            <a:ext cx="1430338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随机抽取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圆角矩形">
            <a:extLst>
              <a:ext uri="{FF2B5EF4-FFF2-40B4-BE49-F238E27FC236}">
                <a16:creationId xmlns:a16="http://schemas.microsoft.com/office/drawing/2014/main" xmlns="" id="{85F63F56-4384-4C5B-B751-6E033C74FC6B}"/>
              </a:ext>
            </a:extLst>
          </p:cNvPr>
          <p:cNvSpPr>
            <a:spLocks/>
          </p:cNvSpPr>
          <p:nvPr/>
        </p:nvSpPr>
        <p:spPr>
          <a:xfrm>
            <a:off x="5949621" y="3474591"/>
            <a:ext cx="1430338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得到好友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下箭头">
            <a:extLst>
              <a:ext uri="{FF2B5EF4-FFF2-40B4-BE49-F238E27FC236}">
                <a16:creationId xmlns:a16="http://schemas.microsoft.com/office/drawing/2014/main" xmlns="" id="{780F9387-8345-408C-8BC7-E8E3C7AFBC8C}"/>
              </a:ext>
            </a:extLst>
          </p:cNvPr>
          <p:cNvSpPr>
            <a:spLocks/>
          </p:cNvSpPr>
          <p:nvPr/>
        </p:nvSpPr>
        <p:spPr>
          <a:xfrm>
            <a:off x="4541507" y="2079179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2" name="下箭头">
            <a:extLst>
              <a:ext uri="{FF2B5EF4-FFF2-40B4-BE49-F238E27FC236}">
                <a16:creationId xmlns:a16="http://schemas.microsoft.com/office/drawing/2014/main" xmlns="" id="{E628B6D2-A794-4F8B-99F9-8AAD4BDA1F96}"/>
              </a:ext>
            </a:extLst>
          </p:cNvPr>
          <p:cNvSpPr>
            <a:spLocks/>
          </p:cNvSpPr>
          <p:nvPr/>
        </p:nvSpPr>
        <p:spPr>
          <a:xfrm rot="17964538">
            <a:off x="3011525" y="2583254"/>
            <a:ext cx="247838" cy="1502220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3" name="下箭头">
            <a:extLst>
              <a:ext uri="{FF2B5EF4-FFF2-40B4-BE49-F238E27FC236}">
                <a16:creationId xmlns:a16="http://schemas.microsoft.com/office/drawing/2014/main" xmlns="" id="{2C7A4658-D399-427D-8C23-26CE3033D801}"/>
              </a:ext>
            </a:extLst>
          </p:cNvPr>
          <p:cNvSpPr>
            <a:spLocks/>
          </p:cNvSpPr>
          <p:nvPr/>
        </p:nvSpPr>
        <p:spPr>
          <a:xfrm rot="5400000">
            <a:off x="3570751" y="2521297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4" name="下箭头">
            <a:extLst>
              <a:ext uri="{FF2B5EF4-FFF2-40B4-BE49-F238E27FC236}">
                <a16:creationId xmlns:a16="http://schemas.microsoft.com/office/drawing/2014/main" xmlns="" id="{D330B4B4-C7A6-4066-9797-8D7950FFCEE7}"/>
              </a:ext>
            </a:extLst>
          </p:cNvPr>
          <p:cNvSpPr>
            <a:spLocks/>
          </p:cNvSpPr>
          <p:nvPr/>
        </p:nvSpPr>
        <p:spPr>
          <a:xfrm rot="16200000">
            <a:off x="5548778" y="3537297"/>
            <a:ext cx="215899" cy="331786"/>
          </a:xfrm>
          <a:prstGeom prst="downArrow">
            <a:avLst>
              <a:gd name="adj1" fmla="val 0"/>
              <a:gd name="adj2" fmla="val 115257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5" name="下箭头">
            <a:extLst>
              <a:ext uri="{FF2B5EF4-FFF2-40B4-BE49-F238E27FC236}">
                <a16:creationId xmlns:a16="http://schemas.microsoft.com/office/drawing/2014/main" xmlns="" id="{7AFD7E67-A27C-4A16-938B-CEFC478BE82C}"/>
              </a:ext>
            </a:extLst>
          </p:cNvPr>
          <p:cNvSpPr>
            <a:spLocks/>
          </p:cNvSpPr>
          <p:nvPr/>
        </p:nvSpPr>
        <p:spPr>
          <a:xfrm rot="16200000">
            <a:off x="5567830" y="1622772"/>
            <a:ext cx="215899" cy="331786"/>
          </a:xfrm>
          <a:prstGeom prst="downArrow">
            <a:avLst>
              <a:gd name="adj1" fmla="val 0"/>
              <a:gd name="adj2" fmla="val 115257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6" name="圆角矩形">
            <a:extLst>
              <a:ext uri="{FF2B5EF4-FFF2-40B4-BE49-F238E27FC236}">
                <a16:creationId xmlns:a16="http://schemas.microsoft.com/office/drawing/2014/main" xmlns="" id="{2D723CFB-8273-432E-8A61-C89EC68EFEE7}"/>
              </a:ext>
            </a:extLst>
          </p:cNvPr>
          <p:cNvSpPr>
            <a:spLocks/>
          </p:cNvSpPr>
          <p:nvPr/>
        </p:nvSpPr>
        <p:spPr>
          <a:xfrm>
            <a:off x="6000655" y="1137487"/>
            <a:ext cx="1430337" cy="135810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u="none" strike="noStrike" kern="1200" cap="none" spc="0" baseline="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星座</a:t>
            </a:r>
            <a:endParaRPr lang="en-US" altLang="zh-CN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年龄</a:t>
            </a:r>
            <a:endParaRPr lang="en-US" altLang="zh-CN" sz="2000" b="1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u="none" strike="noStrike" kern="1200" cap="none" spc="0" baseline="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爱好</a:t>
            </a:r>
            <a:endParaRPr lang="en-US" altLang="zh-CN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状态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48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267494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缘分匹配好友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5" name="圆角矩形">
            <a:extLst>
              <a:ext uri="{FF2B5EF4-FFF2-40B4-BE49-F238E27FC236}">
                <a16:creationId xmlns:a16="http://schemas.microsoft.com/office/drawing/2014/main" xmlns="" id="{EE1B5C86-4B5F-46D0-AA23-EA45DB0555AB}"/>
              </a:ext>
            </a:extLst>
          </p:cNvPr>
          <p:cNvSpPr>
            <a:spLocks/>
          </p:cNvSpPr>
          <p:nvPr/>
        </p:nvSpPr>
        <p:spPr>
          <a:xfrm>
            <a:off x="3933494" y="1529904"/>
            <a:ext cx="1430338" cy="458786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u="none" strike="noStrike" kern="1200" cap="none" spc="0" baseline="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创建库</a:t>
            </a:r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xmlns="" id="{66FA5205-1D4B-45DE-9E77-27BF164FA93C}"/>
              </a:ext>
            </a:extLst>
          </p:cNvPr>
          <p:cNvSpPr>
            <a:spLocks/>
          </p:cNvSpPr>
          <p:nvPr/>
        </p:nvSpPr>
        <p:spPr>
          <a:xfrm>
            <a:off x="1990394" y="2458591"/>
            <a:ext cx="1428750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15s</a:t>
            </a: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轮询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E517ADA4-DA99-43AC-BBE7-549F584AE3AE}"/>
              </a:ext>
            </a:extLst>
          </p:cNvPr>
          <p:cNvSpPr>
            <a:spLocks/>
          </p:cNvSpPr>
          <p:nvPr/>
        </p:nvSpPr>
        <p:spPr>
          <a:xfrm>
            <a:off x="3936669" y="2458591"/>
            <a:ext cx="1430337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u="none" strike="noStrike" kern="1200" cap="none" spc="0" baseline="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添加</a:t>
            </a:r>
          </a:p>
        </p:txBody>
      </p:sp>
      <p:sp>
        <p:nvSpPr>
          <p:cNvPr id="8" name="圆角矩形">
            <a:extLst>
              <a:ext uri="{FF2B5EF4-FFF2-40B4-BE49-F238E27FC236}">
                <a16:creationId xmlns:a16="http://schemas.microsoft.com/office/drawing/2014/main" xmlns="" id="{A4224DFA-2DB9-4BF8-9E92-23CA8A2C5FCB}"/>
              </a:ext>
            </a:extLst>
          </p:cNvPr>
          <p:cNvSpPr>
            <a:spLocks/>
          </p:cNvSpPr>
          <p:nvPr/>
        </p:nvSpPr>
        <p:spPr>
          <a:xfrm>
            <a:off x="3933494" y="3474591"/>
            <a:ext cx="1430338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时间内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圆角矩形">
            <a:extLst>
              <a:ext uri="{FF2B5EF4-FFF2-40B4-BE49-F238E27FC236}">
                <a16:creationId xmlns:a16="http://schemas.microsoft.com/office/drawing/2014/main" xmlns="" id="{0F93425B-A0F9-4210-8EE9-76455650CADA}"/>
              </a:ext>
            </a:extLst>
          </p:cNvPr>
          <p:cNvSpPr>
            <a:spLocks/>
          </p:cNvSpPr>
          <p:nvPr/>
        </p:nvSpPr>
        <p:spPr>
          <a:xfrm>
            <a:off x="5949621" y="3474591"/>
            <a:ext cx="1430338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得到好友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下箭头">
            <a:extLst>
              <a:ext uri="{FF2B5EF4-FFF2-40B4-BE49-F238E27FC236}">
                <a16:creationId xmlns:a16="http://schemas.microsoft.com/office/drawing/2014/main" xmlns="" id="{CE6D1B4D-92F1-489A-86AD-86C3B4E36477}"/>
              </a:ext>
            </a:extLst>
          </p:cNvPr>
          <p:cNvSpPr>
            <a:spLocks/>
          </p:cNvSpPr>
          <p:nvPr/>
        </p:nvSpPr>
        <p:spPr>
          <a:xfrm>
            <a:off x="4541507" y="2079179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1" name="下箭头">
            <a:extLst>
              <a:ext uri="{FF2B5EF4-FFF2-40B4-BE49-F238E27FC236}">
                <a16:creationId xmlns:a16="http://schemas.microsoft.com/office/drawing/2014/main" xmlns="" id="{7C430584-5707-4DB0-A3A7-4FEB50DDB1EC}"/>
              </a:ext>
            </a:extLst>
          </p:cNvPr>
          <p:cNvSpPr>
            <a:spLocks/>
          </p:cNvSpPr>
          <p:nvPr/>
        </p:nvSpPr>
        <p:spPr>
          <a:xfrm>
            <a:off x="4541507" y="3044379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2" name="下箭头">
            <a:extLst>
              <a:ext uri="{FF2B5EF4-FFF2-40B4-BE49-F238E27FC236}">
                <a16:creationId xmlns:a16="http://schemas.microsoft.com/office/drawing/2014/main" xmlns="" id="{0B60AF09-D7A8-43CA-AA66-9883DB19A4A8}"/>
              </a:ext>
            </a:extLst>
          </p:cNvPr>
          <p:cNvSpPr>
            <a:spLocks/>
          </p:cNvSpPr>
          <p:nvPr/>
        </p:nvSpPr>
        <p:spPr>
          <a:xfrm rot="5400000">
            <a:off x="3570751" y="2521297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3" name="下箭头">
            <a:extLst>
              <a:ext uri="{FF2B5EF4-FFF2-40B4-BE49-F238E27FC236}">
                <a16:creationId xmlns:a16="http://schemas.microsoft.com/office/drawing/2014/main" xmlns="" id="{4C7F17B1-4A9C-4DC0-9944-01795A9098EA}"/>
              </a:ext>
            </a:extLst>
          </p:cNvPr>
          <p:cNvSpPr>
            <a:spLocks/>
          </p:cNvSpPr>
          <p:nvPr/>
        </p:nvSpPr>
        <p:spPr>
          <a:xfrm rot="16200000">
            <a:off x="5548778" y="3537297"/>
            <a:ext cx="215899" cy="331786"/>
          </a:xfrm>
          <a:prstGeom prst="downArrow">
            <a:avLst>
              <a:gd name="adj1" fmla="val 0"/>
              <a:gd name="adj2" fmla="val 115257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46807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恋爱匹配好友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5" name="圆角矩形">
            <a:extLst>
              <a:ext uri="{FF2B5EF4-FFF2-40B4-BE49-F238E27FC236}">
                <a16:creationId xmlns:a16="http://schemas.microsoft.com/office/drawing/2014/main" xmlns="" id="{4932FE4D-31D6-49DB-A362-BE3CD3478DF9}"/>
              </a:ext>
            </a:extLst>
          </p:cNvPr>
          <p:cNvSpPr>
            <a:spLocks/>
          </p:cNvSpPr>
          <p:nvPr/>
        </p:nvSpPr>
        <p:spPr>
          <a:xfrm>
            <a:off x="3933494" y="1529904"/>
            <a:ext cx="1430338" cy="458786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抽取异性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xmlns="" id="{425D12BA-5807-4EAE-89B3-09E5534D5062}"/>
              </a:ext>
            </a:extLst>
          </p:cNvPr>
          <p:cNvSpPr>
            <a:spLocks/>
          </p:cNvSpPr>
          <p:nvPr/>
        </p:nvSpPr>
        <p:spPr>
          <a:xfrm>
            <a:off x="1990394" y="2458591"/>
            <a:ext cx="1428750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年龄相差</a:t>
            </a:r>
            <a:r>
              <a:rPr lang="en-US" altLang="zh-CN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3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56A5BD1A-D76E-4304-9375-34B6C1A795B3}"/>
              </a:ext>
            </a:extLst>
          </p:cNvPr>
          <p:cNvSpPr>
            <a:spLocks/>
          </p:cNvSpPr>
          <p:nvPr/>
        </p:nvSpPr>
        <p:spPr>
          <a:xfrm>
            <a:off x="3936669" y="2458591"/>
            <a:ext cx="1430337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u="none" strike="noStrike" kern="1200" cap="none" spc="0" baseline="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筛选</a:t>
            </a:r>
          </a:p>
        </p:txBody>
      </p:sp>
      <p:sp>
        <p:nvSpPr>
          <p:cNvPr id="8" name="圆角矩形">
            <a:extLst>
              <a:ext uri="{FF2B5EF4-FFF2-40B4-BE49-F238E27FC236}">
                <a16:creationId xmlns:a16="http://schemas.microsoft.com/office/drawing/2014/main" xmlns="" id="{DD3A44AE-F8F4-4400-8CFE-1D5CBFDF12B8}"/>
              </a:ext>
            </a:extLst>
          </p:cNvPr>
          <p:cNvSpPr>
            <a:spLocks/>
          </p:cNvSpPr>
          <p:nvPr/>
        </p:nvSpPr>
        <p:spPr>
          <a:xfrm>
            <a:off x="3933494" y="3474591"/>
            <a:ext cx="1430338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随机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圆角矩形">
            <a:extLst>
              <a:ext uri="{FF2B5EF4-FFF2-40B4-BE49-F238E27FC236}">
                <a16:creationId xmlns:a16="http://schemas.microsoft.com/office/drawing/2014/main" xmlns="" id="{FAAE21FF-DDE5-48E8-AF47-8D6FAEA07525}"/>
              </a:ext>
            </a:extLst>
          </p:cNvPr>
          <p:cNvSpPr>
            <a:spLocks/>
          </p:cNvSpPr>
          <p:nvPr/>
        </p:nvSpPr>
        <p:spPr>
          <a:xfrm>
            <a:off x="5949621" y="3474591"/>
            <a:ext cx="1430338" cy="458787"/>
          </a:xfrm>
          <a:prstGeom prst="roundRect">
            <a:avLst>
              <a:gd name="adj" fmla="val 1666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得到好友</a:t>
            </a:r>
            <a:endParaRPr lang="zh-CN" altLang="en-US" sz="2000" b="1" u="none" strike="noStrike" kern="1200" cap="none" spc="0" baseline="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下箭头">
            <a:extLst>
              <a:ext uri="{FF2B5EF4-FFF2-40B4-BE49-F238E27FC236}">
                <a16:creationId xmlns:a16="http://schemas.microsoft.com/office/drawing/2014/main" xmlns="" id="{1B9E174A-0337-4E38-9F31-DA76B947ABC2}"/>
              </a:ext>
            </a:extLst>
          </p:cNvPr>
          <p:cNvSpPr>
            <a:spLocks/>
          </p:cNvSpPr>
          <p:nvPr/>
        </p:nvSpPr>
        <p:spPr>
          <a:xfrm>
            <a:off x="4541507" y="2079179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1" name="下箭头">
            <a:extLst>
              <a:ext uri="{FF2B5EF4-FFF2-40B4-BE49-F238E27FC236}">
                <a16:creationId xmlns:a16="http://schemas.microsoft.com/office/drawing/2014/main" xmlns="" id="{B9FFFC20-437E-49D3-B7DA-2A4B1352C62B}"/>
              </a:ext>
            </a:extLst>
          </p:cNvPr>
          <p:cNvSpPr>
            <a:spLocks/>
          </p:cNvSpPr>
          <p:nvPr/>
        </p:nvSpPr>
        <p:spPr>
          <a:xfrm>
            <a:off x="4540713" y="3055493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2" name="下箭头">
            <a:extLst>
              <a:ext uri="{FF2B5EF4-FFF2-40B4-BE49-F238E27FC236}">
                <a16:creationId xmlns:a16="http://schemas.microsoft.com/office/drawing/2014/main" xmlns="" id="{4419D75C-97F9-434E-8242-325264B1748E}"/>
              </a:ext>
            </a:extLst>
          </p:cNvPr>
          <p:cNvSpPr>
            <a:spLocks/>
          </p:cNvSpPr>
          <p:nvPr/>
        </p:nvSpPr>
        <p:spPr>
          <a:xfrm rot="5400000">
            <a:off x="3570751" y="2521297"/>
            <a:ext cx="215900" cy="331786"/>
          </a:xfrm>
          <a:prstGeom prst="downArrow">
            <a:avLst>
              <a:gd name="adj1" fmla="val 0"/>
              <a:gd name="adj2" fmla="val 115256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3" name="下箭头">
            <a:extLst>
              <a:ext uri="{FF2B5EF4-FFF2-40B4-BE49-F238E27FC236}">
                <a16:creationId xmlns:a16="http://schemas.microsoft.com/office/drawing/2014/main" xmlns="" id="{3710EBCE-C8E8-4744-B63E-E1F22A35BE97}"/>
              </a:ext>
            </a:extLst>
          </p:cNvPr>
          <p:cNvSpPr>
            <a:spLocks/>
          </p:cNvSpPr>
          <p:nvPr/>
        </p:nvSpPr>
        <p:spPr>
          <a:xfrm rot="16200000">
            <a:off x="5548778" y="3537297"/>
            <a:ext cx="215899" cy="331786"/>
          </a:xfrm>
          <a:prstGeom prst="downArrow">
            <a:avLst>
              <a:gd name="adj1" fmla="val 0"/>
              <a:gd name="adj2" fmla="val 115257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52965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3902585" y="2294751"/>
            <a:ext cx="1338828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朋友圈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2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朋友圈设计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xmlns="" id="{8C334D8C-9656-4E7A-8259-A048E4BC733E}"/>
              </a:ext>
            </a:extLst>
          </p:cNvPr>
          <p:cNvSpPr/>
          <p:nvPr/>
        </p:nvSpPr>
        <p:spPr>
          <a:xfrm>
            <a:off x="3779912" y="1851670"/>
            <a:ext cx="368669" cy="1530066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1B99B441-4F98-4F0A-B40A-665124138765}"/>
              </a:ext>
            </a:extLst>
          </p:cNvPr>
          <p:cNvSpPr/>
          <p:nvPr/>
        </p:nvSpPr>
        <p:spPr>
          <a:xfrm>
            <a:off x="2636413" y="2499569"/>
            <a:ext cx="993651" cy="2819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朋友圈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915EF763-A9D9-4747-8538-2839B47583D3}"/>
              </a:ext>
            </a:extLst>
          </p:cNvPr>
          <p:cNvSpPr/>
          <p:nvPr/>
        </p:nvSpPr>
        <p:spPr>
          <a:xfrm>
            <a:off x="4312890" y="1735407"/>
            <a:ext cx="993651" cy="2819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文字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xmlns="" id="{7378D8E6-0D54-4E65-AD2B-4FC660A16815}"/>
              </a:ext>
            </a:extLst>
          </p:cNvPr>
          <p:cNvSpPr/>
          <p:nvPr/>
        </p:nvSpPr>
        <p:spPr>
          <a:xfrm>
            <a:off x="4318992" y="2210740"/>
            <a:ext cx="993651" cy="2819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图片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5B370248-F7CD-4BF4-9408-63FC14B79F47}"/>
              </a:ext>
            </a:extLst>
          </p:cNvPr>
          <p:cNvSpPr/>
          <p:nvPr/>
        </p:nvSpPr>
        <p:spPr>
          <a:xfrm>
            <a:off x="4312890" y="2684755"/>
            <a:ext cx="993651" cy="2819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歌曲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0C4616AA-DF6E-4638-B5BA-31E25E136C1B}"/>
              </a:ext>
            </a:extLst>
          </p:cNvPr>
          <p:cNvSpPr/>
          <p:nvPr/>
        </p:nvSpPr>
        <p:spPr>
          <a:xfrm>
            <a:off x="4298429" y="3197320"/>
            <a:ext cx="993651" cy="2819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视频</a:t>
            </a:r>
          </a:p>
        </p:txBody>
      </p:sp>
      <p:sp>
        <p:nvSpPr>
          <p:cNvPr id="20" name="下箭头">
            <a:extLst>
              <a:ext uri="{FF2B5EF4-FFF2-40B4-BE49-F238E27FC236}">
                <a16:creationId xmlns:a16="http://schemas.microsoft.com/office/drawing/2014/main" xmlns="" id="{C5FFFF4A-90E3-406E-A9EA-237F107C5C3E}"/>
              </a:ext>
            </a:extLst>
          </p:cNvPr>
          <p:cNvSpPr>
            <a:spLocks/>
          </p:cNvSpPr>
          <p:nvPr/>
        </p:nvSpPr>
        <p:spPr>
          <a:xfrm rot="16200000">
            <a:off x="5528794" y="2658810"/>
            <a:ext cx="215899" cy="331786"/>
          </a:xfrm>
          <a:prstGeom prst="downArrow">
            <a:avLst>
              <a:gd name="adj1" fmla="val 0"/>
              <a:gd name="adj2" fmla="val 115257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xmlns="" id="{ED45173B-B613-412C-AD12-EB074BC12A76}"/>
              </a:ext>
            </a:extLst>
          </p:cNvPr>
          <p:cNvSpPr/>
          <p:nvPr/>
        </p:nvSpPr>
        <p:spPr>
          <a:xfrm>
            <a:off x="5970240" y="2697432"/>
            <a:ext cx="993651" cy="2819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悬浮</a:t>
            </a:r>
          </a:p>
        </p:txBody>
      </p:sp>
    </p:spTree>
    <p:extLst>
      <p:ext uri="{BB962C8B-B14F-4D97-AF65-F5344CB8AC3E}">
        <p14:creationId xmlns:p14="http://schemas.microsoft.com/office/powerpoint/2010/main" val="428297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64B3612-EDBB-45B9-B9FE-B830179868B8}"/>
              </a:ext>
            </a:extLst>
          </p:cNvPr>
          <p:cNvGrpSpPr/>
          <p:nvPr/>
        </p:nvGrpSpPr>
        <p:grpSpPr>
          <a:xfrm>
            <a:off x="4788024" y="771525"/>
            <a:ext cx="3766921" cy="3787176"/>
            <a:chOff x="5148064" y="678162"/>
            <a:chExt cx="3766921" cy="378717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xmlns="" id="{E09779F7-FAB1-4027-A810-E56B2439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678162"/>
              <a:ext cx="1822705" cy="3787176"/>
            </a:xfrm>
            <a:prstGeom prst="rect">
              <a:avLst/>
            </a:prstGeom>
            <a:ln>
              <a:solidFill>
                <a:srgbClr val="C94251"/>
              </a:solidFill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752ACAFB-F91F-49F7-8D7B-28D89A517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678162"/>
              <a:ext cx="1822705" cy="3787176"/>
            </a:xfrm>
            <a:prstGeom prst="rect">
              <a:avLst/>
            </a:prstGeom>
            <a:ln>
              <a:solidFill>
                <a:srgbClr val="C94251"/>
              </a:solidFill>
            </a:ln>
          </p:spPr>
        </p:pic>
      </p:grpSp>
      <p:sp>
        <p:nvSpPr>
          <p:cNvPr id="27" name="矩形">
            <a:extLst>
              <a:ext uri="{FF2B5EF4-FFF2-40B4-BE49-F238E27FC236}">
                <a16:creationId xmlns:a16="http://schemas.microsoft.com/office/drawing/2014/main" xmlns="" id="{D1686116-D975-4E2B-9148-32E75905038A}"/>
              </a:ext>
            </a:extLst>
          </p:cNvPr>
          <p:cNvSpPr>
            <a:spLocks/>
          </p:cNvSpPr>
          <p:nvPr/>
        </p:nvSpPr>
        <p:spPr>
          <a:xfrm>
            <a:off x="735982" y="127301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设计数据库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28" name="矩形">
            <a:extLst>
              <a:ext uri="{FF2B5EF4-FFF2-40B4-BE49-F238E27FC236}">
                <a16:creationId xmlns:a16="http://schemas.microsoft.com/office/drawing/2014/main" xmlns="" id="{FA2B5BFE-DD28-4331-8A99-EA59DEFDE087}"/>
              </a:ext>
            </a:extLst>
          </p:cNvPr>
          <p:cNvSpPr>
            <a:spLocks/>
          </p:cNvSpPr>
          <p:nvPr/>
        </p:nvSpPr>
        <p:spPr>
          <a:xfrm>
            <a:off x="755032" y="198739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发布文本状态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29" name="矩形">
            <a:extLst>
              <a:ext uri="{FF2B5EF4-FFF2-40B4-BE49-F238E27FC236}">
                <a16:creationId xmlns:a16="http://schemas.microsoft.com/office/drawing/2014/main" xmlns="" id="{5436F6E8-6396-4538-B51A-CDAE08E6F7CB}"/>
              </a:ext>
            </a:extLst>
          </p:cNvPr>
          <p:cNvSpPr>
            <a:spLocks/>
          </p:cNvSpPr>
          <p:nvPr/>
        </p:nvSpPr>
        <p:spPr>
          <a:xfrm>
            <a:off x="759249" y="268080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查询库中的数据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7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朋友圈音乐分享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27" name="矩形">
            <a:extLst>
              <a:ext uri="{FF2B5EF4-FFF2-40B4-BE49-F238E27FC236}">
                <a16:creationId xmlns:a16="http://schemas.microsoft.com/office/drawing/2014/main" xmlns="" id="{94E38D43-D286-4071-9B75-FE79E04E5CFD}"/>
              </a:ext>
            </a:extLst>
          </p:cNvPr>
          <p:cNvSpPr>
            <a:spLocks/>
          </p:cNvSpPr>
          <p:nvPr/>
        </p:nvSpPr>
        <p:spPr>
          <a:xfrm>
            <a:off x="903265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读取音乐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28" name="矩形">
            <a:extLst>
              <a:ext uri="{FF2B5EF4-FFF2-40B4-BE49-F238E27FC236}">
                <a16:creationId xmlns:a16="http://schemas.microsoft.com/office/drawing/2014/main" xmlns="" id="{195ABD59-1DA7-4000-B18E-6E03103153A7}"/>
              </a:ext>
            </a:extLst>
          </p:cNvPr>
          <p:cNvSpPr>
            <a:spLocks/>
          </p:cNvSpPr>
          <p:nvPr/>
        </p:nvSpPr>
        <p:spPr>
          <a:xfrm>
            <a:off x="903265" y="225352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发布音乐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7CD0CA29-70D8-4D1A-8A91-F1B55D71A1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016822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</p:spTree>
    <p:extLst>
      <p:ext uri="{BB962C8B-B14F-4D97-AF65-F5344CB8AC3E}">
        <p14:creationId xmlns:p14="http://schemas.microsoft.com/office/powerpoint/2010/main" val="135319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朋友圈视频分享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9FD82A99-4053-42F9-A5CB-AC4B8234A659}"/>
              </a:ext>
            </a:extLst>
          </p:cNvPr>
          <p:cNvSpPr>
            <a:spLocks/>
          </p:cNvSpPr>
          <p:nvPr/>
        </p:nvSpPr>
        <p:spPr>
          <a:xfrm>
            <a:off x="1047281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读取视频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EB37AACA-FA26-4B8B-8E88-0328821A275B}"/>
              </a:ext>
            </a:extLst>
          </p:cNvPr>
          <p:cNvSpPr>
            <a:spLocks/>
          </p:cNvSpPr>
          <p:nvPr/>
        </p:nvSpPr>
        <p:spPr>
          <a:xfrm>
            <a:off x="1047281" y="225352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发布视频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3999981-0982-491F-940C-C69A224FA9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16822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</p:spTree>
    <p:extLst>
      <p:ext uri="{BB962C8B-B14F-4D97-AF65-F5344CB8AC3E}">
        <p14:creationId xmlns:p14="http://schemas.microsoft.com/office/powerpoint/2010/main" val="7720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23528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朋友圈悬浮设计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E8E3353F-6246-4326-84C3-89587C368632}"/>
              </a:ext>
            </a:extLst>
          </p:cNvPr>
          <p:cNvSpPr>
            <a:spLocks/>
          </p:cNvSpPr>
          <p:nvPr/>
        </p:nvSpPr>
        <p:spPr>
          <a:xfrm>
            <a:off x="1043608" y="165829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利用</a:t>
            </a: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WindowManager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实现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03A97280-B6ED-41F6-A16F-99C42F9E3BCC}"/>
              </a:ext>
            </a:extLst>
          </p:cNvPr>
          <p:cNvSpPr>
            <a:spLocks/>
          </p:cNvSpPr>
          <p:nvPr/>
        </p:nvSpPr>
        <p:spPr>
          <a:xfrm>
            <a:off x="1043608" y="239349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属性动画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CB9D138-9363-45C0-BED4-9F2D583FF4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059582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  <p:sp>
        <p:nvSpPr>
          <p:cNvPr id="7" name="圆角矩形 6"/>
          <p:cNvSpPr/>
          <p:nvPr/>
        </p:nvSpPr>
        <p:spPr>
          <a:xfrm>
            <a:off x="6228184" y="1181749"/>
            <a:ext cx="1656184" cy="50011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03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3710224" y="2294751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应用优化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56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"/>
          <p:cNvSpPr>
            <a:spLocks noGrp="1"/>
          </p:cNvSpPr>
          <p:nvPr>
            <p:ph type="body" idx="4294967295"/>
          </p:nvPr>
        </p:nvSpPr>
        <p:spPr>
          <a:xfrm>
            <a:off x="395536" y="41151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提升</a:t>
            </a:r>
            <a:r>
              <a:rPr lang="en-US" altLang="zh-CN" sz="3000" dirty="0">
                <a:solidFill>
                  <a:srgbClr val="C9394A"/>
                </a:solidFill>
                <a:cs typeface="Times New Roman" charset="0"/>
              </a:rPr>
              <a:t>Gradle</a:t>
            </a:r>
            <a:r>
              <a:rPr lang="zh-CN" altLang="en-US" sz="3000" dirty="0">
                <a:solidFill>
                  <a:srgbClr val="C9394A"/>
                </a:solidFill>
                <a:cs typeface="Times New Roman" charset="0"/>
              </a:rPr>
              <a:t>构建速度的十大技巧</a:t>
            </a:r>
            <a:endParaRPr lang="zh-CN" altLang="en-US" sz="3000" u="none" strike="noStrike" kern="0" cap="none" spc="0" baseline="0" dirty="0">
              <a:solidFill>
                <a:srgbClr val="C9394A"/>
              </a:solidFill>
              <a:cs typeface="Times New Roman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45C46699-1C17-4D52-BC92-12F4D4A8C9C5}"/>
              </a:ext>
            </a:extLst>
          </p:cNvPr>
          <p:cNvSpPr>
            <a:spLocks/>
          </p:cNvSpPr>
          <p:nvPr/>
        </p:nvSpPr>
        <p:spPr>
          <a:xfrm>
            <a:off x="426046" y="151377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使用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最新版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Gradle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插件 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DC07EC5C-FEC5-44A9-8F4D-D005E6EF5895}"/>
              </a:ext>
            </a:extLst>
          </p:cNvPr>
          <p:cNvSpPr>
            <a:spLocks/>
          </p:cNvSpPr>
          <p:nvPr/>
        </p:nvSpPr>
        <p:spPr>
          <a:xfrm>
            <a:off x="395536" y="222460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避免激活</a:t>
            </a:r>
            <a:r>
              <a:rPr lang="zh-CN" altLang="en-US" sz="20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旧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2000" u="none" strike="noStrike" kern="1200" cap="none" spc="0" baseline="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Multidex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264CD2E7-3483-48A6-A9EE-CB9C244263BA}"/>
              </a:ext>
            </a:extLst>
          </p:cNvPr>
          <p:cNvSpPr>
            <a:spLocks/>
          </p:cNvSpPr>
          <p:nvPr/>
        </p:nvSpPr>
        <p:spPr>
          <a:xfrm>
            <a:off x="426045" y="29354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禁止</a:t>
            </a:r>
            <a:r>
              <a:rPr lang="en-US" altLang="zh-CN" sz="2000" dirty="0" err="1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Multidex</a:t>
            </a:r>
            <a:r>
              <a:rPr lang="en-US" altLang="zh-CN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Apk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构建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2B04341F-A8A3-48EC-8138-E72BA909A25C}"/>
              </a:ext>
            </a:extLst>
          </p:cNvPr>
          <p:cNvSpPr>
            <a:spLocks/>
          </p:cNvSpPr>
          <p:nvPr/>
        </p:nvSpPr>
        <p:spPr>
          <a:xfrm>
            <a:off x="435570" y="364981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最小化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打包资源文件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流程图: 可选过程 1">
            <a:extLst>
              <a:ext uri="{FF2B5EF4-FFF2-40B4-BE49-F238E27FC236}">
                <a16:creationId xmlns:a16="http://schemas.microsoft.com/office/drawing/2014/main" xmlns="" id="{55B1771B-ECDB-47DF-A045-E972EF4B7EC9}"/>
              </a:ext>
            </a:extLst>
          </p:cNvPr>
          <p:cNvSpPr/>
          <p:nvPr/>
        </p:nvSpPr>
        <p:spPr>
          <a:xfrm>
            <a:off x="4904948" y="2624719"/>
            <a:ext cx="3236068" cy="867962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Setting – Build – Compiler –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PdevBuild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xmlns="" id="{E8CC5EBD-8F67-4289-BA41-5534059B9411}"/>
              </a:ext>
            </a:extLst>
          </p:cNvPr>
          <p:cNvCxnSpPr/>
          <p:nvPr/>
        </p:nvCxnSpPr>
        <p:spPr>
          <a:xfrm flipH="1">
            <a:off x="4510336" y="2283718"/>
            <a:ext cx="421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53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FB4441F-9D8A-406A-8832-184BD57D1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2533005"/>
            <a:ext cx="9180512" cy="2622302"/>
          </a:xfrm>
          <a:prstGeom prst="rect">
            <a:avLst/>
          </a:prstGeom>
        </p:spPr>
      </p:pic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内存性能优化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E8E3353F-6246-4326-84C3-89587C368632}"/>
              </a:ext>
            </a:extLst>
          </p:cNvPr>
          <p:cNvSpPr>
            <a:spLocks/>
          </p:cNvSpPr>
          <p:nvPr/>
        </p:nvSpPr>
        <p:spPr>
          <a:xfrm>
            <a:off x="392728" y="151831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内存管理机制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03A97280-B6ED-41F6-A16F-99C42F9E3BCC}"/>
              </a:ext>
            </a:extLst>
          </p:cNvPr>
          <p:cNvSpPr>
            <a:spLocks/>
          </p:cNvSpPr>
          <p:nvPr/>
        </p:nvSpPr>
        <p:spPr>
          <a:xfrm>
            <a:off x="2771800" y="151579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内存</a:t>
            </a:r>
            <a:r>
              <a:rPr lang="zh-CN" altLang="en-US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泄漏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73EF3604-FEAD-45FE-BFAE-48A7988C6B23}"/>
              </a:ext>
            </a:extLst>
          </p:cNvPr>
          <p:cNvSpPr>
            <a:spLocks/>
          </p:cNvSpPr>
          <p:nvPr/>
        </p:nvSpPr>
        <p:spPr>
          <a:xfrm>
            <a:off x="4861360" y="151579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MAT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检测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布局性能优化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D39ECBEE-F39A-490A-9626-73D632507880}"/>
              </a:ext>
            </a:extLst>
          </p:cNvPr>
          <p:cNvSpPr>
            <a:spLocks/>
          </p:cNvSpPr>
          <p:nvPr/>
        </p:nvSpPr>
        <p:spPr>
          <a:xfrm>
            <a:off x="971600" y="141962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Layout Inspector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8C40D0C3-1D20-4C2C-BE26-FE6DC57338D5}"/>
              </a:ext>
            </a:extLst>
          </p:cNvPr>
          <p:cNvSpPr>
            <a:spLocks/>
          </p:cNvSpPr>
          <p:nvPr/>
        </p:nvSpPr>
        <p:spPr>
          <a:xfrm>
            <a:off x="971600" y="215482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Hierarchy View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F36770E2-DBD1-49EF-AFCB-2D940ACD6992}"/>
              </a:ext>
            </a:extLst>
          </p:cNvPr>
          <p:cNvSpPr>
            <a:spLocks/>
          </p:cNvSpPr>
          <p:nvPr/>
        </p:nvSpPr>
        <p:spPr>
          <a:xfrm>
            <a:off x="971600" y="284062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优化手段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xmlns="" id="{A4E7B9AA-38AF-40A5-90C7-E508E90E78ED}"/>
              </a:ext>
            </a:extLst>
          </p:cNvPr>
          <p:cNvSpPr/>
          <p:nvPr/>
        </p:nvSpPr>
        <p:spPr>
          <a:xfrm>
            <a:off x="3998744" y="2250669"/>
            <a:ext cx="568424" cy="1580030"/>
          </a:xfrm>
          <a:prstGeom prst="leftBrace">
            <a:avLst/>
          </a:prstGeom>
          <a:ln w="28575">
            <a:solidFill>
              <a:srgbClr val="C93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1988FE48-9DB7-4951-96FA-9109EE26FE74}"/>
              </a:ext>
            </a:extLst>
          </p:cNvPr>
          <p:cNvSpPr/>
          <p:nvPr/>
        </p:nvSpPr>
        <p:spPr>
          <a:xfrm>
            <a:off x="4661674" y="2088110"/>
            <a:ext cx="1584176" cy="4001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include</a:t>
            </a:r>
            <a:endParaRPr lang="zh-CN" altLang="en-US" sz="1600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701F3143-D26A-4ADF-B74F-EF68CC7CC14C}"/>
              </a:ext>
            </a:extLst>
          </p:cNvPr>
          <p:cNvSpPr/>
          <p:nvPr/>
        </p:nvSpPr>
        <p:spPr>
          <a:xfrm>
            <a:off x="4661674" y="2821535"/>
            <a:ext cx="1584176" cy="4001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merge</a:t>
            </a:r>
            <a:endParaRPr lang="zh-CN" altLang="en-US" sz="16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2EAD654C-0C09-41C6-BBC9-4391FEA8829B}"/>
              </a:ext>
            </a:extLst>
          </p:cNvPr>
          <p:cNvSpPr/>
          <p:nvPr/>
        </p:nvSpPr>
        <p:spPr>
          <a:xfrm>
            <a:off x="4661674" y="3526429"/>
            <a:ext cx="1584176" cy="4001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ViewStub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786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即时通讯优化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043608" y="157461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即时通讯的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问题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1081709" y="230231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即时通讯的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功能展望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F97D3084-1632-485E-8BE6-EE5F153B82D3}"/>
              </a:ext>
            </a:extLst>
          </p:cNvPr>
          <p:cNvSpPr>
            <a:spLocks/>
          </p:cNvSpPr>
          <p:nvPr/>
        </p:nvSpPr>
        <p:spPr>
          <a:xfrm>
            <a:off x="1043609" y="30357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适配</a:t>
            </a: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Android O 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通知栏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96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4094947" y="2294751"/>
            <a:ext cx="954107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设置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8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多国语言动态切换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686753F-BE80-437D-A61C-26A3E6C0C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944814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  <p:sp>
        <p:nvSpPr>
          <p:cNvPr id="4" name="矩形">
            <a:extLst>
              <a:ext uri="{FF2B5EF4-FFF2-40B4-BE49-F238E27FC236}">
                <a16:creationId xmlns:a16="http://schemas.microsoft.com/office/drawing/2014/main" xmlns="" id="{D39ECBEE-F39A-490A-9626-73D632507880}"/>
              </a:ext>
            </a:extLst>
          </p:cNvPr>
          <p:cNvSpPr>
            <a:spLocks/>
          </p:cNvSpPr>
          <p:nvPr/>
        </p:nvSpPr>
        <p:spPr>
          <a:xfrm>
            <a:off x="1263305" y="130208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认识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Configuration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D39ECBEE-F39A-490A-9626-73D632507880}"/>
              </a:ext>
            </a:extLst>
          </p:cNvPr>
          <p:cNvSpPr>
            <a:spLocks/>
          </p:cNvSpPr>
          <p:nvPr/>
        </p:nvSpPr>
        <p:spPr>
          <a:xfrm>
            <a:off x="1250475" y="19991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EventBus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建立通信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D39ECBEE-F39A-490A-9626-73D632507880}"/>
              </a:ext>
            </a:extLst>
          </p:cNvPr>
          <p:cNvSpPr>
            <a:spLocks/>
          </p:cNvSpPr>
          <p:nvPr/>
        </p:nvSpPr>
        <p:spPr>
          <a:xfrm>
            <a:off x="1245993" y="274770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更新语言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335559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通知栏消息提醒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D1B82A1-1FC7-4E94-B4B4-7E18B65D1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088830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5364088" y="1213254"/>
            <a:ext cx="1822705" cy="4281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D39ECBEE-F39A-490A-9626-73D632507880}"/>
              </a:ext>
            </a:extLst>
          </p:cNvPr>
          <p:cNvSpPr>
            <a:spLocks/>
          </p:cNvSpPr>
          <p:nvPr/>
        </p:nvSpPr>
        <p:spPr>
          <a:xfrm>
            <a:off x="1191297" y="140256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Android 8.0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的通知渠道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D39ECBEE-F39A-490A-9626-73D632507880}"/>
              </a:ext>
            </a:extLst>
          </p:cNvPr>
          <p:cNvSpPr>
            <a:spLocks/>
          </p:cNvSpPr>
          <p:nvPr/>
        </p:nvSpPr>
        <p:spPr>
          <a:xfrm>
            <a:off x="1178467" y="209963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发送通知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4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707904" y="345385"/>
            <a:ext cx="1728192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3000" kern="0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清除缓存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8CB3BA-8AEB-437C-93B2-EB7426987A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19" y="651069"/>
            <a:ext cx="1822705" cy="3787176"/>
          </a:xfrm>
          <a:prstGeom prst="rect">
            <a:avLst/>
          </a:prstGeom>
          <a:ln>
            <a:solidFill>
              <a:srgbClr val="C94251"/>
            </a:solidFill>
          </a:ln>
        </p:spPr>
      </p:pic>
      <p:sp>
        <p:nvSpPr>
          <p:cNvPr id="5" name="矩形">
            <a:extLst>
              <a:ext uri="{FF2B5EF4-FFF2-40B4-BE49-F238E27FC236}">
                <a16:creationId xmlns:a16="http://schemas.microsoft.com/office/drawing/2014/main" xmlns="" id="{D39ECBEE-F39A-490A-9626-73D632507880}"/>
              </a:ext>
            </a:extLst>
          </p:cNvPr>
          <p:cNvSpPr>
            <a:spLocks/>
          </p:cNvSpPr>
          <p:nvPr/>
        </p:nvSpPr>
        <p:spPr>
          <a:xfrm>
            <a:off x="1043608" y="156363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Android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内部文件分类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D39ECBEE-F39A-490A-9626-73D632507880}"/>
              </a:ext>
            </a:extLst>
          </p:cNvPr>
          <p:cNvSpPr>
            <a:spLocks/>
          </p:cNvSpPr>
          <p:nvPr/>
        </p:nvSpPr>
        <p:spPr>
          <a:xfrm>
            <a:off x="1030778" y="226070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单位格式计算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D39ECBEE-F39A-490A-9626-73D632507880}"/>
              </a:ext>
            </a:extLst>
          </p:cNvPr>
          <p:cNvSpPr>
            <a:spLocks/>
          </p:cNvSpPr>
          <p:nvPr/>
        </p:nvSpPr>
        <p:spPr>
          <a:xfrm>
            <a:off x="1026296" y="300925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清除缓存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4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479635" y="2294751"/>
            <a:ext cx="184730" cy="369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3133145" y="2294751"/>
            <a:ext cx="2877711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应用上线与安全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5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3000" kern="0" dirty="0" err="1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Gradle</a:t>
            </a:r>
            <a:r>
              <a:rPr lang="en-US" altLang="zh-CN" sz="3000" kern="0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 </a:t>
            </a:r>
            <a:r>
              <a:rPr lang="zh-CN" altLang="en-US" sz="3000" kern="0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与 多渠道打包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xmlns="" id="{BEDD3461-191A-41D6-AD66-D00C06062CCD}"/>
              </a:ext>
            </a:extLst>
          </p:cNvPr>
          <p:cNvSpPr>
            <a:spLocks/>
          </p:cNvSpPr>
          <p:nvPr/>
        </p:nvSpPr>
        <p:spPr>
          <a:xfrm>
            <a:off x="1043608" y="157461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1.Gradle</a:t>
            </a: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 打包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xmlns="" id="{3B10E54F-D916-4BC2-852F-AF23DA83D9D7}"/>
              </a:ext>
            </a:extLst>
          </p:cNvPr>
          <p:cNvSpPr>
            <a:spLocks/>
          </p:cNvSpPr>
          <p:nvPr/>
        </p:nvSpPr>
        <p:spPr>
          <a:xfrm>
            <a:off x="1081709" y="230231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2.</a:t>
            </a: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多渠道 打包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xmlns="" id="{F97D3084-1632-485E-8BE6-EE5F153B82D3}"/>
              </a:ext>
            </a:extLst>
          </p:cNvPr>
          <p:cNvSpPr>
            <a:spLocks/>
          </p:cNvSpPr>
          <p:nvPr/>
        </p:nvSpPr>
        <p:spPr>
          <a:xfrm>
            <a:off x="1043609" y="30357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3.</a:t>
            </a: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美团</a:t>
            </a:r>
            <a:r>
              <a:rPr lang="en-US" altLang="zh-CN" sz="2000" dirty="0" err="1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Walle</a:t>
            </a:r>
            <a:r>
              <a:rPr lang="zh-CN" altLang="en-US" sz="20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打包</a:t>
            </a:r>
            <a:endParaRPr lang="zh-CN" altLang="en-US" sz="2000" u="none" strike="noStrike" kern="1200" cap="none" spc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9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xmlns="" id="{C38B1288-8B44-4967-A17C-52FFAE0555E0}"/>
              </a:ext>
            </a:extLst>
          </p:cNvPr>
          <p:cNvSpPr txBox="1">
            <a:spLocks/>
          </p:cNvSpPr>
          <p:nvPr/>
        </p:nvSpPr>
        <p:spPr>
          <a:xfrm>
            <a:off x="395536" y="407567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marL="742950" indent="-28575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2pPr>
            <a:lvl3pPr marL="1143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3pPr>
            <a:lvl4pPr marL="16002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4pPr>
            <a:lvl5pPr marL="20574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5pPr>
            <a:lvl6pPr marL="25146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6pPr>
            <a:lvl7pPr marL="29718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7pPr>
            <a:lvl8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8pPr>
            <a:lvl9pPr marL="3429000" indent="-228600" algn="l" defTabSz="914400" eaLnBrk="1" fontAlgn="base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微软雅黑" charset="0"/>
                <a:ea typeface="微软雅黑" charset="0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3000" kern="0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加固</a:t>
            </a:r>
            <a:endParaRPr lang="en-US" altLang="zh-CN" sz="3000" kern="0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573324" y="1743658"/>
            <a:ext cx="1368152" cy="792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Loader</a:t>
            </a:r>
            <a:endParaRPr lang="zh-CN" altLang="en-US" dirty="0"/>
          </a:p>
        </p:txBody>
      </p:sp>
      <p:sp>
        <p:nvSpPr>
          <p:cNvPr id="11" name="下箭头">
            <a:extLst>
              <a:ext uri="{FF2B5EF4-FFF2-40B4-BE49-F238E27FC236}">
                <a16:creationId xmlns:a16="http://schemas.microsoft.com/office/drawing/2014/main" xmlns="" id="{7AFD7E67-A27C-4A16-938B-CEFC478BE82C}"/>
              </a:ext>
            </a:extLst>
          </p:cNvPr>
          <p:cNvSpPr>
            <a:spLocks/>
          </p:cNvSpPr>
          <p:nvPr/>
        </p:nvSpPr>
        <p:spPr>
          <a:xfrm rot="16200000">
            <a:off x="3359459" y="1937804"/>
            <a:ext cx="215899" cy="331786"/>
          </a:xfrm>
          <a:prstGeom prst="downArrow">
            <a:avLst>
              <a:gd name="adj1" fmla="val 0"/>
              <a:gd name="adj2" fmla="val 115257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2" name="圆角矩形 11"/>
          <p:cNvSpPr/>
          <p:nvPr/>
        </p:nvSpPr>
        <p:spPr>
          <a:xfrm>
            <a:off x="3923928" y="1707654"/>
            <a:ext cx="1368152" cy="792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校验，动态解密，内存保护，反调试等逻辑</a:t>
            </a:r>
            <a:endParaRPr lang="zh-CN" altLang="en-US" sz="1200" dirty="0"/>
          </a:p>
        </p:txBody>
      </p:sp>
      <p:sp>
        <p:nvSpPr>
          <p:cNvPr id="13" name="下箭头">
            <a:extLst>
              <a:ext uri="{FF2B5EF4-FFF2-40B4-BE49-F238E27FC236}">
                <a16:creationId xmlns:a16="http://schemas.microsoft.com/office/drawing/2014/main" xmlns="" id="{7AFD7E67-A27C-4A16-938B-CEFC478BE82C}"/>
              </a:ext>
            </a:extLst>
          </p:cNvPr>
          <p:cNvSpPr>
            <a:spLocks/>
          </p:cNvSpPr>
          <p:nvPr/>
        </p:nvSpPr>
        <p:spPr>
          <a:xfrm rot="16200000">
            <a:off x="5577559" y="1951385"/>
            <a:ext cx="215899" cy="331786"/>
          </a:xfrm>
          <a:prstGeom prst="downArrow">
            <a:avLst>
              <a:gd name="adj1" fmla="val 0"/>
              <a:gd name="adj2" fmla="val 115257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4" name="圆角矩形 13"/>
          <p:cNvSpPr/>
          <p:nvPr/>
        </p:nvSpPr>
        <p:spPr>
          <a:xfrm>
            <a:off x="6105813" y="1739341"/>
            <a:ext cx="1368152" cy="792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加载和启动原程序逻辑</a:t>
            </a:r>
            <a:endParaRPr lang="zh-CN" altLang="en-US" sz="1600" dirty="0"/>
          </a:p>
        </p:txBody>
      </p:sp>
      <p:sp>
        <p:nvSpPr>
          <p:cNvPr id="15" name="下箭头">
            <a:extLst>
              <a:ext uri="{FF2B5EF4-FFF2-40B4-BE49-F238E27FC236}">
                <a16:creationId xmlns:a16="http://schemas.microsoft.com/office/drawing/2014/main" xmlns="" id="{7AFD7E67-A27C-4A16-938B-CEFC478BE82C}"/>
              </a:ext>
            </a:extLst>
          </p:cNvPr>
          <p:cNvSpPr>
            <a:spLocks/>
          </p:cNvSpPr>
          <p:nvPr/>
        </p:nvSpPr>
        <p:spPr>
          <a:xfrm>
            <a:off x="4464050" y="2859782"/>
            <a:ext cx="215899" cy="331786"/>
          </a:xfrm>
          <a:prstGeom prst="downArrow">
            <a:avLst>
              <a:gd name="adj1" fmla="val 0"/>
              <a:gd name="adj2" fmla="val 115257"/>
            </a:avLst>
          </a:prstGeom>
          <a:solidFill>
            <a:srgbClr val="C9394A"/>
          </a:solidFill>
          <a:ln w="38100" cap="flat" cmpd="sng">
            <a:solidFill>
              <a:srgbClr val="FFFFFF"/>
            </a:solidFill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sp>
      <p:sp>
        <p:nvSpPr>
          <p:cNvPr id="16" name="圆角矩形 15"/>
          <p:cNvSpPr/>
          <p:nvPr/>
        </p:nvSpPr>
        <p:spPr>
          <a:xfrm>
            <a:off x="3887924" y="3507854"/>
            <a:ext cx="1368152" cy="792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360</a:t>
            </a:r>
            <a:r>
              <a:rPr lang="zh-CN" altLang="en-US" dirty="0" smtClean="0"/>
              <a:t>加固保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64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6398</TotalTime>
  <Words>1899</Words>
  <Application>Microsoft Office PowerPoint</Application>
  <PresentationFormat>全屏显示(16:9)</PresentationFormat>
  <Paragraphs>493</Paragraphs>
  <Slides>101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101</vt:i4>
      </vt:variant>
    </vt:vector>
  </HeadingPairs>
  <TitlesOfParts>
    <vt:vector size="109" baseType="lpstr">
      <vt:lpstr>Calibri</vt:lpstr>
      <vt:lpstr>宋体</vt:lpstr>
      <vt:lpstr>微软雅黑</vt:lpstr>
      <vt:lpstr>Arial</vt:lpstr>
      <vt:lpstr>Times New Roman</vt:lpstr>
      <vt:lpstr>Wingdings</vt:lpstr>
      <vt:lpstr>讲师ppt模板20141215</vt:lpstr>
      <vt:lpstr>讲师ppt模板20141215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open</dc:creator>
  <cp:lastModifiedBy>刘 桂林</cp:lastModifiedBy>
  <cp:revision>295</cp:revision>
  <dcterms:created xsi:type="dcterms:W3CDTF">2016-04-25T01:54:29Z</dcterms:created>
  <dcterms:modified xsi:type="dcterms:W3CDTF">2019-10-25T13:13:27Z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